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65" r:id="rId2"/>
    <p:sldId id="1476" r:id="rId3"/>
    <p:sldId id="759" r:id="rId4"/>
    <p:sldId id="797" r:id="rId5"/>
    <p:sldId id="267" r:id="rId6"/>
    <p:sldId id="287" r:id="rId7"/>
    <p:sldId id="298" r:id="rId8"/>
    <p:sldId id="1478" r:id="rId9"/>
    <p:sldId id="1479" r:id="rId10"/>
    <p:sldId id="1480" r:id="rId11"/>
    <p:sldId id="1477" r:id="rId12"/>
    <p:sldId id="1473" r:id="rId13"/>
    <p:sldId id="147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92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2" y="10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7" d="100"/>
        <a:sy n="7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0F547-49A6-4915-8D62-68F41B8116FB}" type="datetimeFigureOut">
              <a:rPr kumimoji="1" lang="ja-JP" altLang="en-US" smtClean="0"/>
              <a:t>2023/2/16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38E03-2647-4AED-95A6-43DC6D92F6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4566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596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39388" indent="-284380" defTabSz="911596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37520" indent="-227504" defTabSz="911596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592528" indent="-227504" defTabSz="911596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47536" indent="-227504" defTabSz="911596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02544" indent="-227504" defTabSz="91159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57552" indent="-227504" defTabSz="91159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12560" indent="-227504" defTabSz="91159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67567" indent="-227504" defTabSz="91159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r" defTabSz="9115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53A5BD-7518-47F8-8F59-8F5175AF5C11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rPr>
              <a:pPr marL="0" marR="0" lvl="0" indent="0" algn="r" defTabSz="9115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550" y="742950"/>
            <a:ext cx="6604000" cy="371475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226" y="4705548"/>
            <a:ext cx="5414649" cy="44573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091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EEA39-D6CD-D04F-8737-5F5139B89CF9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57138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1A44-0868-4D94-9D7B-BE74C19ED19C}" type="datetimeFigureOut">
              <a:rPr kumimoji="1" lang="ja-JP" altLang="en-US" smtClean="0"/>
              <a:t>2023/2/16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2E04-DCF8-48B4-8D7A-8CFB488930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8486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1A44-0868-4D94-9D7B-BE74C19ED19C}" type="datetimeFigureOut">
              <a:rPr kumimoji="1" lang="ja-JP" altLang="en-US" smtClean="0"/>
              <a:t>2023/2/16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2E04-DCF8-48B4-8D7A-8CFB488930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8884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1A44-0868-4D94-9D7B-BE74C19ED19C}" type="datetimeFigureOut">
              <a:rPr kumimoji="1" lang="ja-JP" altLang="en-US" smtClean="0"/>
              <a:t>2023/2/16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2E04-DCF8-48B4-8D7A-8CFB488930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1829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1A44-0868-4D94-9D7B-BE74C19ED19C}" type="datetimeFigureOut">
              <a:rPr kumimoji="1" lang="ja-JP" altLang="en-US" smtClean="0"/>
              <a:t>2023/2/16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2E04-DCF8-48B4-8D7A-8CFB488930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3470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1A44-0868-4D94-9D7B-BE74C19ED19C}" type="datetimeFigureOut">
              <a:rPr kumimoji="1" lang="ja-JP" altLang="en-US" smtClean="0"/>
              <a:t>2023/2/16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2E04-DCF8-48B4-8D7A-8CFB488930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1534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1A44-0868-4D94-9D7B-BE74C19ED19C}" type="datetimeFigureOut">
              <a:rPr kumimoji="1" lang="ja-JP" altLang="en-US" smtClean="0"/>
              <a:t>2023/2/16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2E04-DCF8-48B4-8D7A-8CFB488930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7266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1A44-0868-4D94-9D7B-BE74C19ED19C}" type="datetimeFigureOut">
              <a:rPr kumimoji="1" lang="ja-JP" altLang="en-US" smtClean="0"/>
              <a:t>2023/2/16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2E04-DCF8-48B4-8D7A-8CFB488930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93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1A44-0868-4D94-9D7B-BE74C19ED19C}" type="datetimeFigureOut">
              <a:rPr kumimoji="1" lang="ja-JP" altLang="en-US" smtClean="0"/>
              <a:t>2023/2/16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2E04-DCF8-48B4-8D7A-8CFB488930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6717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1A44-0868-4D94-9D7B-BE74C19ED19C}" type="datetimeFigureOut">
              <a:rPr kumimoji="1" lang="ja-JP" altLang="en-US" smtClean="0"/>
              <a:t>2023/2/16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2E04-DCF8-48B4-8D7A-8CFB488930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0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1A44-0868-4D94-9D7B-BE74C19ED19C}" type="datetimeFigureOut">
              <a:rPr kumimoji="1" lang="ja-JP" altLang="en-US" smtClean="0"/>
              <a:t>2023/2/16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2E04-DCF8-48B4-8D7A-8CFB488930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0040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1A44-0868-4D94-9D7B-BE74C19ED19C}" type="datetimeFigureOut">
              <a:rPr kumimoji="1" lang="ja-JP" altLang="en-US" smtClean="0"/>
              <a:t>2023/2/16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2E04-DCF8-48B4-8D7A-8CFB488930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5193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A1A44-0868-4D94-9D7B-BE74C19ED19C}" type="datetimeFigureOut">
              <a:rPr kumimoji="1" lang="ja-JP" altLang="en-US" smtClean="0"/>
              <a:t>2023/2/16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62E04-DCF8-48B4-8D7A-8CFB488930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9080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027273-6DB9-483E-9F67-D58EC2649FC8}"/>
              </a:ext>
            </a:extLst>
          </p:cNvPr>
          <p:cNvSpPr txBox="1"/>
          <p:nvPr/>
        </p:nvSpPr>
        <p:spPr>
          <a:xfrm>
            <a:off x="1195674" y="724039"/>
            <a:ext cx="8320483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    Report from </a:t>
            </a:r>
            <a:r>
              <a:rPr kumimoji="1" lang="en-US" altLang="ja-JP" sz="2400" b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BepiColombo</a:t>
            </a:r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/Mio Science Center </a:t>
            </a:r>
          </a:p>
          <a:p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      ISEE/Nagoya University         </a:t>
            </a:r>
          </a:p>
          <a:p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           Y. Miyoshi, T. Hori, C.-W. Jun, S. Nakamura, T. </a:t>
            </a:r>
            <a:r>
              <a:rPr kumimoji="1" lang="en-US" altLang="ja-JP" sz="20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Segawa</a:t>
            </a:r>
            <a:endParaRPr kumimoji="1"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ISAS/JAXA</a:t>
            </a:r>
          </a:p>
          <a:p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          G. Murakami, I. Shinohara, K. </a:t>
            </a:r>
            <a:r>
              <a:rPr kumimoji="1" lang="en-US" altLang="ja-JP" sz="20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Asamura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, S. </a:t>
            </a:r>
            <a:r>
              <a:rPr kumimoji="1" lang="en-US" altLang="ja-JP" sz="20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Aizawa</a:t>
            </a:r>
            <a:endParaRPr kumimoji="1"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Kanazawa Univ.</a:t>
            </a:r>
          </a:p>
          <a:p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          S. Matsuda</a:t>
            </a:r>
          </a:p>
          <a:p>
            <a:r>
              <a: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      Kyoto University</a:t>
            </a:r>
          </a:p>
          <a:p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          Y. Harada</a:t>
            </a:r>
          </a:p>
          <a:p>
            <a:r>
              <a: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       UCB</a:t>
            </a:r>
          </a:p>
          <a:p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          T. Hara</a:t>
            </a:r>
          </a:p>
          <a:p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851919C-FBD5-4695-A88F-45A7E5036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85647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3">
            <a:extLst>
              <a:ext uri="{FF2B5EF4-FFF2-40B4-BE49-F238E27FC236}">
                <a16:creationId xmlns:a16="http://schemas.microsoft.com/office/drawing/2014/main" id="{37F356B2-EC9F-40F3-A7D7-F7BBA5F27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040" y="-10889"/>
            <a:ext cx="12202039" cy="523220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Example of Mio/SPEDAS-plug in</a:t>
            </a:r>
            <a:endParaRPr lang="ja-JP" altLang="en-US" sz="2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모서리가 둥근 직사각형 25">
            <a:extLst>
              <a:ext uri="{FF2B5EF4-FFF2-40B4-BE49-F238E27FC236}">
                <a16:creationId xmlns:a16="http://schemas.microsoft.com/office/drawing/2014/main" id="{36F1AF97-4E40-48AA-A760-8C725AF13FA3}"/>
              </a:ext>
            </a:extLst>
          </p:cNvPr>
          <p:cNvSpPr/>
          <p:nvPr/>
        </p:nvSpPr>
        <p:spPr>
          <a:xfrm>
            <a:off x="103801" y="1204383"/>
            <a:ext cx="5992199" cy="3012017"/>
          </a:xfrm>
          <a:prstGeom prst="roundRect">
            <a:avLst>
              <a:gd name="adj" fmla="val 7201"/>
            </a:avLst>
          </a:prstGeom>
          <a:noFill/>
          <a:ln w="57150"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슬라이드 번호 개체 틀 2">
            <a:extLst>
              <a:ext uri="{FF2B5EF4-FFF2-40B4-BE49-F238E27FC236}">
                <a16:creationId xmlns:a16="http://schemas.microsoft.com/office/drawing/2014/main" id="{7DAC44FA-ED03-4665-BB0A-8DD176F445A5}"/>
              </a:ext>
            </a:extLst>
          </p:cNvPr>
          <p:cNvSpPr txBox="1">
            <a:spLocks/>
          </p:cNvSpPr>
          <p:nvPr/>
        </p:nvSpPr>
        <p:spPr>
          <a:xfrm>
            <a:off x="11772290" y="3822206"/>
            <a:ext cx="338109" cy="3349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EC6F76-837E-44DA-8306-ACB0E27DB136}" type="slidenum">
              <a:rPr kumimoji="1" lang="ja-JP" altLang="en-US" smtClean="0"/>
              <a:pPr/>
              <a:t>10</a:t>
            </a:fld>
            <a:endParaRPr kumimoji="1" lang="ja-JP" altLang="en-US" dirty="0"/>
          </a:p>
        </p:txBody>
      </p:sp>
      <p:sp>
        <p:nvSpPr>
          <p:cNvPr id="11" name="テキスト ボックス 16">
            <a:extLst>
              <a:ext uri="{FF2B5EF4-FFF2-40B4-BE49-F238E27FC236}">
                <a16:creationId xmlns:a16="http://schemas.microsoft.com/office/drawing/2014/main" id="{BC904186-2124-41F7-8EA8-E05DF0653316}"/>
              </a:ext>
            </a:extLst>
          </p:cNvPr>
          <p:cNvSpPr txBox="1"/>
          <p:nvPr/>
        </p:nvSpPr>
        <p:spPr>
          <a:xfrm>
            <a:off x="273137" y="921803"/>
            <a:ext cx="3032368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>
                <a:solidFill>
                  <a:schemeClr val="tx1"/>
                </a:solidFill>
              </a:rPr>
              <a:t>MIO-SC plugin (SPEDAS)</a:t>
            </a:r>
            <a:endParaRPr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TextBox 18">
            <a:extLst>
              <a:ext uri="{FF2B5EF4-FFF2-40B4-BE49-F238E27FC236}">
                <a16:creationId xmlns:a16="http://schemas.microsoft.com/office/drawing/2014/main" id="{FE1FBFE8-C915-4DA2-8FCA-2BB9739C63AB}"/>
              </a:ext>
            </a:extLst>
          </p:cNvPr>
          <p:cNvSpPr txBox="1"/>
          <p:nvPr/>
        </p:nvSpPr>
        <p:spPr>
          <a:xfrm>
            <a:off x="177721" y="1308185"/>
            <a:ext cx="59182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Load the dataset from </a:t>
            </a:r>
            <a:r>
              <a:rPr lang="en-US" u="sng" dirty="0"/>
              <a:t>MIO-SC data repository</a:t>
            </a:r>
            <a:r>
              <a:rPr lang="en-US" dirty="0"/>
              <a:t> and store into the local data repository.</a:t>
            </a:r>
          </a:p>
          <a:p>
            <a:r>
              <a:rPr lang="en-US" dirty="0"/>
              <a:t>(e.g., …/data/</a:t>
            </a:r>
            <a:r>
              <a:rPr lang="en-US" dirty="0" err="1"/>
              <a:t>chs</a:t>
            </a:r>
            <a:r>
              <a:rPr lang="en-US" dirty="0"/>
              <a:t>/satellite/</a:t>
            </a:r>
            <a:r>
              <a:rPr lang="en-US" dirty="0" err="1"/>
              <a:t>mio</a:t>
            </a:r>
            <a:r>
              <a:rPr lang="en-US" dirty="0"/>
              <a:t>/</a:t>
            </a:r>
            <a:r>
              <a:rPr lang="en-US" dirty="0" err="1"/>
              <a:t>cdf</a:t>
            </a:r>
            <a:r>
              <a:rPr lang="en-US" dirty="0"/>
              <a:t>/</a:t>
            </a:r>
            <a:r>
              <a:rPr lang="en-US" dirty="0" err="1"/>
              <a:t>mppe</a:t>
            </a:r>
            <a:r>
              <a:rPr lang="en-US" dirty="0"/>
              <a:t>/</a:t>
            </a:r>
            <a:r>
              <a:rPr lang="en-US" dirty="0" err="1"/>
              <a:t>mia</a:t>
            </a:r>
            <a:r>
              <a:rPr lang="en-US" dirty="0"/>
              <a:t>/l2pre/</a:t>
            </a:r>
            <a:r>
              <a:rPr lang="en-US" dirty="0" err="1"/>
              <a:t>etall</a:t>
            </a:r>
            <a:r>
              <a:rPr lang="en-US" dirty="0"/>
              <a:t>)</a:t>
            </a:r>
          </a:p>
          <a:p>
            <a:pPr marL="285750" indent="-285750">
              <a:buFontTx/>
              <a:buChar char="-"/>
            </a:pPr>
            <a:r>
              <a:rPr lang="en-US" dirty="0"/>
              <a:t>Read the dataset and store into “</a:t>
            </a:r>
            <a:r>
              <a:rPr lang="en-US" u="sng" dirty="0" err="1"/>
              <a:t>tplot</a:t>
            </a:r>
            <a:r>
              <a:rPr lang="en-US" u="sng" dirty="0"/>
              <a:t> variables</a:t>
            </a:r>
            <a:r>
              <a:rPr lang="en-US" dirty="0"/>
              <a:t>”.</a:t>
            </a:r>
          </a:p>
          <a:p>
            <a:pPr marL="285750" indent="-285750">
              <a:buFontTx/>
              <a:buChar char="-"/>
            </a:pPr>
            <a:r>
              <a:rPr lang="en-US" dirty="0"/>
              <a:t>Set the options for </a:t>
            </a:r>
            <a:r>
              <a:rPr lang="en-US" dirty="0" err="1"/>
              <a:t>tplot</a:t>
            </a:r>
            <a:r>
              <a:rPr lang="en-US" dirty="0"/>
              <a:t> variables. </a:t>
            </a:r>
          </a:p>
          <a:p>
            <a:r>
              <a:rPr lang="en-US" dirty="0"/>
              <a:t>(e.g., axis ranges, units, titles, etc.)</a:t>
            </a:r>
          </a:p>
          <a:p>
            <a:pPr marL="285750" indent="-285750">
              <a:buFontTx/>
              <a:buChar char="-"/>
            </a:pPr>
            <a:r>
              <a:rPr lang="en-US" dirty="0"/>
              <a:t>Display the necessary information to the users. </a:t>
            </a:r>
          </a:p>
          <a:p>
            <a:r>
              <a:rPr lang="en-US" dirty="0"/>
              <a:t>(e.g., rule of the road, contact information, the link for data DOI or the detailed information)</a:t>
            </a:r>
          </a:p>
        </p:txBody>
      </p:sp>
      <p:cxnSp>
        <p:nvCxnSpPr>
          <p:cNvPr id="13" name="직선 화살표 연결선 40">
            <a:extLst>
              <a:ext uri="{FF2B5EF4-FFF2-40B4-BE49-F238E27FC236}">
                <a16:creationId xmlns:a16="http://schemas.microsoft.com/office/drawing/2014/main" id="{6B2104AC-A393-4BFB-BC51-20377775C816}"/>
              </a:ext>
            </a:extLst>
          </p:cNvPr>
          <p:cNvCxnSpPr/>
          <p:nvPr/>
        </p:nvCxnSpPr>
        <p:spPr>
          <a:xfrm>
            <a:off x="6185850" y="2280708"/>
            <a:ext cx="8763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모서리가 둥근 직사각형 30">
            <a:extLst>
              <a:ext uri="{FF2B5EF4-FFF2-40B4-BE49-F238E27FC236}">
                <a16:creationId xmlns:a16="http://schemas.microsoft.com/office/drawing/2014/main" id="{0207127B-A5D2-491B-8807-A91B15220473}"/>
              </a:ext>
            </a:extLst>
          </p:cNvPr>
          <p:cNvSpPr/>
          <p:nvPr/>
        </p:nvSpPr>
        <p:spPr>
          <a:xfrm>
            <a:off x="7327813" y="1209441"/>
            <a:ext cx="4591050" cy="3006955"/>
          </a:xfrm>
          <a:prstGeom prst="roundRect">
            <a:avLst>
              <a:gd name="adj" fmla="val 7201"/>
            </a:avLst>
          </a:prstGeom>
          <a:noFill/>
          <a:ln w="57150"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テキスト ボックス 16">
            <a:extLst>
              <a:ext uri="{FF2B5EF4-FFF2-40B4-BE49-F238E27FC236}">
                <a16:creationId xmlns:a16="http://schemas.microsoft.com/office/drawing/2014/main" id="{9FE2F10E-EA81-41D4-9786-78939FD59D30}"/>
              </a:ext>
            </a:extLst>
          </p:cNvPr>
          <p:cNvSpPr txBox="1"/>
          <p:nvPr/>
        </p:nvSpPr>
        <p:spPr>
          <a:xfrm>
            <a:off x="7556998" y="1004328"/>
            <a:ext cx="3032368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>
                <a:solidFill>
                  <a:schemeClr val="tx1"/>
                </a:solidFill>
              </a:rPr>
              <a:t>Data analysis</a:t>
            </a:r>
            <a:endParaRPr lang="ja-JP" altLang="en-US" sz="2000" b="1" dirty="0">
              <a:solidFill>
                <a:schemeClr val="tx1"/>
              </a:solidFill>
            </a:endParaRPr>
          </a:p>
        </p:txBody>
      </p:sp>
      <p:pic>
        <p:nvPicPr>
          <p:cNvPr id="19" name="그림 24">
            <a:extLst>
              <a:ext uri="{FF2B5EF4-FFF2-40B4-BE49-F238E27FC236}">
                <a16:creationId xmlns:a16="http://schemas.microsoft.com/office/drawing/2014/main" id="{4C7D7D63-18EC-4D17-806A-05F6A5EE9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998" y="1736887"/>
            <a:ext cx="4185223" cy="2266431"/>
          </a:xfrm>
          <a:prstGeom prst="rect">
            <a:avLst/>
          </a:prstGeom>
        </p:spPr>
      </p:pic>
      <p:sp>
        <p:nvSpPr>
          <p:cNvPr id="20" name="TextBox 31">
            <a:extLst>
              <a:ext uri="{FF2B5EF4-FFF2-40B4-BE49-F238E27FC236}">
                <a16:creationId xmlns:a16="http://schemas.microsoft.com/office/drawing/2014/main" id="{8AC971A4-541B-40BA-BB21-13A430A8EDED}"/>
              </a:ext>
            </a:extLst>
          </p:cNvPr>
          <p:cNvSpPr txBox="1"/>
          <p:nvPr/>
        </p:nvSpPr>
        <p:spPr>
          <a:xfrm>
            <a:off x="7480212" y="1443099"/>
            <a:ext cx="42243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Plot the </a:t>
            </a:r>
            <a:r>
              <a:rPr lang="en-US" dirty="0" err="1"/>
              <a:t>tplot</a:t>
            </a:r>
            <a:r>
              <a:rPr lang="en-US" dirty="0"/>
              <a:t> variables.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681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テキスト ボックス 3">
            <a:extLst>
              <a:ext uri="{FF2B5EF4-FFF2-40B4-BE49-F238E27FC236}">
                <a16:creationId xmlns:a16="http://schemas.microsoft.com/office/drawing/2014/main" id="{299AC801-3C8C-4DFA-573B-A3B77AF12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040" y="-10889"/>
            <a:ext cx="12202039" cy="523220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Product Plan</a:t>
            </a:r>
            <a:endParaRPr lang="ja-JP" altLang="en-US" sz="2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89F947C-F632-46B4-AE9D-BD0CA515DFEB}"/>
              </a:ext>
            </a:extLst>
          </p:cNvPr>
          <p:cNvSpPr txBox="1"/>
          <p:nvPr/>
        </p:nvSpPr>
        <p:spPr>
          <a:xfrm>
            <a:off x="158168" y="1057013"/>
            <a:ext cx="1050967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■　</a:t>
            </a:r>
            <a:r>
              <a: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Science Data Files: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  (before insertion)</a:t>
            </a:r>
          </a:p>
          <a:p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     - L2Pre data files :    Pre-Science Data files (CDF) for MIA, MEA, PWI, and SPM.</a:t>
            </a:r>
          </a:p>
          <a:p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                                    First CDF data files will be released via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the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science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center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webpage</a:t>
            </a:r>
          </a:p>
          <a:p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                          </a:t>
            </a:r>
          </a:p>
          <a:p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  (after insertion)</a:t>
            </a:r>
          </a:p>
          <a:p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     - L2 data files:         Science Data files (CDF)   </a:t>
            </a:r>
          </a:p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■ </a:t>
            </a:r>
            <a:r>
              <a: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Data Analysis Environment:</a:t>
            </a:r>
          </a:p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  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Mio Plugin software for SPEDAS/</a:t>
            </a:r>
            <a:r>
              <a:rPr kumimoji="1" lang="en-US" altLang="ja-JP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PySPEDAS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6326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3">
            <a:extLst>
              <a:ext uri="{FF2B5EF4-FFF2-40B4-BE49-F238E27FC236}">
                <a16:creationId xmlns:a16="http://schemas.microsoft.com/office/drawing/2014/main" id="{AC0FC85A-45AA-40B4-8DE9-DEE5EA0B0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23220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Simulation of Heliosphere: SUSANOO Archived Data (SAD)</a:t>
            </a:r>
            <a:endParaRPr lang="ja-JP" altLang="en-US" sz="2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675FD0DC-0DA3-4168-AE9D-80C98F606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12</a:t>
            </a:fld>
            <a:endParaRPr kumimoji="0" 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FF3FCD-D459-48A9-BFCE-AB280A49AE95}"/>
              </a:ext>
            </a:extLst>
          </p:cNvPr>
          <p:cNvSpPr txBox="1"/>
          <p:nvPr/>
        </p:nvSpPr>
        <p:spPr>
          <a:xfrm>
            <a:off x="6033656" y="4460688"/>
            <a:ext cx="498341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-CDF files of SAD at different locations</a:t>
            </a:r>
          </a:p>
          <a:p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 have been archived and will be opened</a:t>
            </a:r>
          </a:p>
          <a:p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 to the public via the Science Center.</a:t>
            </a:r>
          </a:p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-SPEDAS software is available to load and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 plot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the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data files, which are easily </a:t>
            </a:r>
          </a:p>
          <a:p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 compared with other data sets.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F0E7B80-D80B-2EC2-4B16-9A62AC6144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6598" r="16352" b="9188"/>
          <a:stretch/>
        </p:blipFill>
        <p:spPr>
          <a:xfrm>
            <a:off x="264732" y="2890355"/>
            <a:ext cx="5071130" cy="3569601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F7FBC10-85D9-C6D1-0B9C-FB9E195C8758}"/>
              </a:ext>
            </a:extLst>
          </p:cNvPr>
          <p:cNvSpPr/>
          <p:nvPr/>
        </p:nvSpPr>
        <p:spPr>
          <a:xfrm>
            <a:off x="264732" y="4230588"/>
            <a:ext cx="632890" cy="15685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C251FD6B-0D52-A4A0-18DE-FA95AAD6F687}"/>
              </a:ext>
            </a:extLst>
          </p:cNvPr>
          <p:cNvCxnSpPr>
            <a:cxnSpLocks/>
          </p:cNvCxnSpPr>
          <p:nvPr/>
        </p:nvCxnSpPr>
        <p:spPr>
          <a:xfrm flipV="1">
            <a:off x="1174928" y="2389463"/>
            <a:ext cx="5158760" cy="181991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A71CA1D5-85C6-9F5B-47C4-CA8123130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072" y="780380"/>
            <a:ext cx="4572000" cy="3429000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381BEE4-0843-0D5C-7480-2581143E4196}"/>
              </a:ext>
            </a:extLst>
          </p:cNvPr>
          <p:cNvSpPr txBox="1"/>
          <p:nvPr/>
        </p:nvSpPr>
        <p:spPr>
          <a:xfrm>
            <a:off x="6529187" y="676861"/>
            <a:ext cx="440377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Simulated solar wind at </a:t>
            </a:r>
            <a:r>
              <a:rPr kumimoji="1" lang="en-US" altLang="ja-JP" dirty="0" err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BepiColombo</a:t>
            </a:r>
            <a:endParaRPr kumimoji="1" lang="ja-JP" altLang="en-US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9207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207234-A067-414A-99F7-CEFCA3C5BF46}"/>
              </a:ext>
            </a:extLst>
          </p:cNvPr>
          <p:cNvSpPr txBox="1"/>
          <p:nvPr/>
        </p:nvSpPr>
        <p:spPr>
          <a:xfrm>
            <a:off x="569599" y="947889"/>
            <a:ext cx="1078420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Launch of Mio Science Center</a:t>
            </a:r>
          </a:p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-  Tasks of the science center in this year</a:t>
            </a:r>
          </a:p>
          <a:p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     </a:t>
            </a:r>
          </a:p>
          <a:p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      - Development of Level-2 Pre CDF files for the science data</a:t>
            </a:r>
          </a:p>
          <a:p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      - Development and release of the integrated data analysis software (SPEDAS Plug-in)</a:t>
            </a:r>
          </a:p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Currently, the positions on the assistant professors who work at the Science Center, Nagoya University, are opened. If you are interested in, please contact to us.</a:t>
            </a:r>
          </a:p>
          <a:p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       </a:t>
            </a:r>
          </a:p>
        </p:txBody>
      </p:sp>
      <p:sp>
        <p:nvSpPr>
          <p:cNvPr id="11" name="テキスト ボックス 3">
            <a:extLst>
              <a:ext uri="{FF2B5EF4-FFF2-40B4-BE49-F238E27FC236}">
                <a16:creationId xmlns:a16="http://schemas.microsoft.com/office/drawing/2014/main" id="{AC0FC85A-45AA-40B4-8DE9-DEE5EA0B0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23220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Summary</a:t>
            </a:r>
            <a:endParaRPr lang="ja-JP" altLang="en-US" sz="2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675FD0DC-0DA3-4168-AE9D-80C98F606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13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253933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3"/>
          <p:cNvSpPr>
            <a:spLocks noRot="1" noChangeArrowheads="1"/>
          </p:cNvSpPr>
          <p:nvPr/>
        </p:nvSpPr>
        <p:spPr bwMode="auto">
          <a:xfrm>
            <a:off x="1992314" y="-228600"/>
            <a:ext cx="64801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kumimoji="0" lang="ja-JP" altLang="en-US" sz="2400" b="1">
                <a:solidFill>
                  <a:prstClr val="black"/>
                </a:solidFill>
              </a:rPr>
              <a:t>　 </a:t>
            </a:r>
          </a:p>
        </p:txBody>
      </p:sp>
      <p:sp>
        <p:nvSpPr>
          <p:cNvPr id="25" name="テキスト ボックス 3">
            <a:extLst>
              <a:ext uri="{FF2B5EF4-FFF2-40B4-BE49-F238E27FC236}">
                <a16:creationId xmlns:a16="http://schemas.microsoft.com/office/drawing/2014/main" id="{D35607C6-6C9E-4A54-B743-DA8DFE3AC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23220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 err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BepiColombo</a:t>
            </a:r>
            <a:r>
              <a:rPr lang="en-US" altLang="ja-JP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/Mio Science Center </a:t>
            </a:r>
            <a:endParaRPr lang="ja-JP" altLang="en-US" sz="2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E611C1F0-BFA9-486B-BE90-506509642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2</a:t>
            </a:fld>
            <a:endParaRPr kumimoji="0" 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159C475-FE98-2F33-9929-86F145269713}"/>
              </a:ext>
            </a:extLst>
          </p:cNvPr>
          <p:cNvSpPr txBox="1"/>
          <p:nvPr/>
        </p:nvSpPr>
        <p:spPr>
          <a:xfrm>
            <a:off x="580504" y="1061382"/>
            <a:ext cx="8571962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2022.04.  Launch of the Mio science center  (Nagoya Univ  / JAXA)</a:t>
            </a:r>
          </a:p>
          <a:p>
            <a:endParaRPr kumimoji="1"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In this presentation:</a:t>
            </a:r>
          </a:p>
          <a:p>
            <a:endParaRPr kumimoji="1"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   - Concept of the Mio Science Center</a:t>
            </a:r>
          </a:p>
          <a:p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  </a:t>
            </a:r>
          </a:p>
          <a:p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   - Pipeline process of the Mio Science Data</a:t>
            </a:r>
          </a:p>
          <a:p>
            <a:endParaRPr kumimoji="1"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   - Data handling schedule</a:t>
            </a:r>
          </a:p>
          <a:p>
            <a:endParaRPr kumimoji="1"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   - Example of L2pre CDF file</a:t>
            </a:r>
          </a:p>
          <a:p>
            <a:endParaRPr kumimoji="1"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   - SUSANOO data archive</a:t>
            </a:r>
          </a:p>
          <a:p>
            <a:endParaRPr kumimoji="1"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4582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3">
            <a:extLst>
              <a:ext uri="{FF2B5EF4-FFF2-40B4-BE49-F238E27FC236}">
                <a16:creationId xmlns:a16="http://schemas.microsoft.com/office/drawing/2014/main" id="{FCFD7527-58E3-4121-BF67-18E3B7460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2780"/>
            <a:ext cx="12192000" cy="492443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Cycle 25 </a:t>
            </a:r>
            <a:r>
              <a:rPr lang="en-US" altLang="ja-JP" sz="2600" b="1" dirty="0" err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Heliospheric</a:t>
            </a:r>
            <a:r>
              <a:rPr lang="en-US" altLang="ja-JP" sz="2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System Observatory(HSO)</a:t>
            </a:r>
            <a:endParaRPr lang="ja-JP" altLang="en-US" sz="2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5" name="Picture 2" descr="C:\Users\Miyoshi\Documents\Magic Briefcase\太陽系探査のイラスト\solarsystem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0" t="60021" r="35041" b="3775"/>
          <a:stretch/>
        </p:blipFill>
        <p:spPr bwMode="auto">
          <a:xfrm>
            <a:off x="1706255" y="910119"/>
            <a:ext cx="8870751" cy="491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2418032" y="4962403"/>
            <a:ext cx="2885880" cy="646331"/>
          </a:xfrm>
          <a:prstGeom prst="rect">
            <a:avLst/>
          </a:prstGeom>
          <a:solidFill>
            <a:srgbClr val="FFCCFF"/>
          </a:solidFill>
          <a:ln w="444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002060"/>
                </a:solidFill>
              </a:rPr>
              <a:t>0.3 AU</a:t>
            </a:r>
          </a:p>
          <a:p>
            <a:r>
              <a:rPr kumimoji="1" lang="en-US" altLang="ja-JP" b="1" dirty="0" err="1">
                <a:solidFill>
                  <a:srgbClr val="002060"/>
                </a:solidFill>
              </a:rPr>
              <a:t>BepiColombo</a:t>
            </a:r>
            <a:r>
              <a:rPr lang="en-US" altLang="ja-JP" b="1" dirty="0">
                <a:solidFill>
                  <a:srgbClr val="002060"/>
                </a:solidFill>
              </a:rPr>
              <a:t>: MPO/Mio</a:t>
            </a:r>
            <a:endParaRPr kumimoji="1" lang="ja-JP" altLang="en-US" b="1" dirty="0">
              <a:solidFill>
                <a:srgbClr val="00206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682131" y="1555367"/>
            <a:ext cx="715260" cy="646331"/>
          </a:xfrm>
          <a:prstGeom prst="rect">
            <a:avLst/>
          </a:prstGeom>
          <a:solidFill>
            <a:srgbClr val="92D050"/>
          </a:solidFill>
          <a:ln w="4762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002060"/>
                </a:solidFill>
              </a:rPr>
              <a:t>Mars</a:t>
            </a:r>
          </a:p>
          <a:p>
            <a:r>
              <a:rPr kumimoji="1" lang="en-US" altLang="ja-JP" b="1" dirty="0">
                <a:solidFill>
                  <a:srgbClr val="002060"/>
                </a:solidFill>
              </a:rPr>
              <a:t>MMX</a:t>
            </a:r>
            <a:endParaRPr kumimoji="1" lang="ja-JP" altLang="en-US" b="1" dirty="0">
              <a:solidFill>
                <a:srgbClr val="00206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311060" y="2201697"/>
            <a:ext cx="1403099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002060"/>
                </a:solidFill>
              </a:rPr>
              <a:t>0.9 </a:t>
            </a:r>
            <a:r>
              <a:rPr kumimoji="1" lang="en-US" altLang="ja-JP" b="1" dirty="0" err="1">
                <a:solidFill>
                  <a:srgbClr val="002060"/>
                </a:solidFill>
              </a:rPr>
              <a:t>Rs</a:t>
            </a:r>
            <a:r>
              <a:rPr kumimoji="1" lang="en-US" altLang="ja-JP" b="1" dirty="0">
                <a:solidFill>
                  <a:srgbClr val="002060"/>
                </a:solidFill>
              </a:rPr>
              <a:t>: PSP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177570" y="4089052"/>
            <a:ext cx="721416" cy="646331"/>
          </a:xfrm>
          <a:prstGeom prst="rect">
            <a:avLst/>
          </a:prstGeom>
          <a:solidFill>
            <a:srgbClr val="92D050"/>
          </a:solidFill>
          <a:ln w="444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002060"/>
                </a:solidFill>
              </a:rPr>
              <a:t>1 AU</a:t>
            </a:r>
          </a:p>
          <a:p>
            <a:r>
              <a:rPr kumimoji="1" lang="en-US" altLang="ja-JP" b="1" dirty="0">
                <a:solidFill>
                  <a:srgbClr val="002060"/>
                </a:solidFill>
              </a:rPr>
              <a:t>Arase</a:t>
            </a:r>
            <a:endParaRPr kumimoji="1" lang="ja-JP" altLang="en-US" b="1" dirty="0">
              <a:solidFill>
                <a:srgbClr val="00206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418032" y="4550716"/>
            <a:ext cx="2573138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002060"/>
                </a:solidFill>
              </a:rPr>
              <a:t>0.28 AU: </a:t>
            </a:r>
            <a:r>
              <a:rPr kumimoji="1" lang="en-US" altLang="ja-JP" b="1" dirty="0" err="1">
                <a:solidFill>
                  <a:srgbClr val="002060"/>
                </a:solidFill>
              </a:rPr>
              <a:t>SolarOrbitor</a:t>
            </a:r>
            <a:endParaRPr kumimoji="1" lang="en-US" altLang="ja-JP" b="1" dirty="0">
              <a:solidFill>
                <a:srgbClr val="00206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124949" y="2929582"/>
            <a:ext cx="1403099" cy="369332"/>
          </a:xfrm>
          <a:prstGeom prst="rect">
            <a:avLst/>
          </a:prstGeom>
          <a:solidFill>
            <a:srgbClr val="92D050"/>
          </a:solidFill>
          <a:ln w="444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002060"/>
                </a:solidFill>
              </a:rPr>
              <a:t>IPS (25Rs)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290472" y="3148284"/>
            <a:ext cx="1130438" cy="369332"/>
          </a:xfrm>
          <a:prstGeom prst="rect">
            <a:avLst/>
          </a:prstGeom>
          <a:solidFill>
            <a:srgbClr val="92D050"/>
          </a:solidFill>
          <a:ln w="412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b="1" dirty="0" err="1">
                <a:solidFill>
                  <a:srgbClr val="002060"/>
                </a:solidFill>
              </a:rPr>
              <a:t>PhoENiX</a:t>
            </a:r>
            <a:endParaRPr kumimoji="1" lang="en-US" altLang="ja-JP" b="1" dirty="0">
              <a:solidFill>
                <a:srgbClr val="00206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287304" y="2692691"/>
            <a:ext cx="1777848" cy="369332"/>
          </a:xfrm>
          <a:prstGeom prst="rect">
            <a:avLst/>
          </a:prstGeom>
          <a:solidFill>
            <a:srgbClr val="92D050"/>
          </a:solidFill>
          <a:ln w="44450">
            <a:solidFill>
              <a:srgbClr val="FF0000">
                <a:alpha val="99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002060"/>
                </a:solidFill>
              </a:rPr>
              <a:t>Solar-C_EVUST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90472" y="3634108"/>
            <a:ext cx="1026994" cy="369332"/>
          </a:xfrm>
          <a:prstGeom prst="rect">
            <a:avLst/>
          </a:prstGeom>
          <a:solidFill>
            <a:srgbClr val="92D050"/>
          </a:solidFill>
          <a:ln w="444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b="1" dirty="0" err="1">
                <a:solidFill>
                  <a:srgbClr val="002060"/>
                </a:solidFill>
              </a:rPr>
              <a:t>Hinode</a:t>
            </a:r>
            <a:endParaRPr kumimoji="1" lang="en-US" altLang="ja-JP" b="1" dirty="0">
              <a:solidFill>
                <a:srgbClr val="00206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510111" y="3904385"/>
            <a:ext cx="1116939" cy="369332"/>
          </a:xfrm>
          <a:prstGeom prst="rect">
            <a:avLst/>
          </a:prstGeom>
          <a:solidFill>
            <a:srgbClr val="92D050"/>
          </a:solidFill>
          <a:ln w="444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002060"/>
                </a:solidFill>
              </a:rPr>
              <a:t>Akatsuki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603522" y="5937199"/>
            <a:ext cx="6308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kumimoji="1"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Fleet of </a:t>
            </a:r>
            <a:r>
              <a:rPr kumimoji="1" lang="en-US" altLang="ja-JP" sz="16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Heliospheric</a:t>
            </a:r>
            <a:r>
              <a:rPr kumimoji="1"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Satellite/Ground-based observations.</a:t>
            </a:r>
          </a:p>
          <a:p>
            <a:r>
              <a:rPr lang="en-US" altLang="ja-JP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 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9929558" y="5175423"/>
            <a:ext cx="707245" cy="646331"/>
          </a:xfrm>
          <a:prstGeom prst="rect">
            <a:avLst/>
          </a:prstGeom>
          <a:solidFill>
            <a:srgbClr val="92D050"/>
          </a:solidFill>
          <a:ln w="4762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002060"/>
                </a:solidFill>
              </a:rPr>
              <a:t>5</a:t>
            </a:r>
            <a:r>
              <a:rPr kumimoji="1" lang="en-US" altLang="ja-JP" b="1" dirty="0">
                <a:solidFill>
                  <a:srgbClr val="002060"/>
                </a:solidFill>
              </a:rPr>
              <a:t> AU</a:t>
            </a:r>
          </a:p>
          <a:p>
            <a:r>
              <a:rPr lang="en-US" altLang="ja-JP" b="1" dirty="0">
                <a:solidFill>
                  <a:srgbClr val="002060"/>
                </a:solidFill>
              </a:rPr>
              <a:t>JUICE</a:t>
            </a:r>
            <a:endParaRPr kumimoji="1" lang="en-US" altLang="ja-JP" b="1" dirty="0">
              <a:solidFill>
                <a:srgbClr val="00206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939096" y="3550602"/>
            <a:ext cx="1026994" cy="369332"/>
          </a:xfrm>
          <a:prstGeom prst="rect">
            <a:avLst/>
          </a:prstGeom>
          <a:solidFill>
            <a:srgbClr val="92D050"/>
          </a:solidFill>
          <a:ln w="444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002060"/>
                </a:solidFill>
              </a:rPr>
              <a:t>GEO-X</a:t>
            </a:r>
            <a:endParaRPr kumimoji="1" lang="ja-JP" altLang="en-US" b="1" dirty="0">
              <a:solidFill>
                <a:srgbClr val="002060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48E3A66-9AAF-457F-A65E-AE30D1199BCD}"/>
              </a:ext>
            </a:extLst>
          </p:cNvPr>
          <p:cNvSpPr txBox="1"/>
          <p:nvPr/>
        </p:nvSpPr>
        <p:spPr>
          <a:xfrm>
            <a:off x="8177570" y="4847155"/>
            <a:ext cx="874920" cy="369332"/>
          </a:xfrm>
          <a:prstGeom prst="rect">
            <a:avLst/>
          </a:prstGeom>
          <a:solidFill>
            <a:srgbClr val="92D050"/>
          </a:solidFill>
          <a:ln w="444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b="1" dirty="0" err="1">
                <a:solidFill>
                  <a:srgbClr val="002060"/>
                </a:solidFill>
              </a:rPr>
              <a:t>Geotail</a:t>
            </a:r>
            <a:endParaRPr kumimoji="1" lang="ja-JP" altLang="en-US" b="1" dirty="0">
              <a:solidFill>
                <a:srgbClr val="002060"/>
              </a:solidFill>
            </a:endParaRP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42C054B7-F399-4FE7-ACD2-9F4E0D13B4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259"/>
          <a:stretch/>
        </p:blipFill>
        <p:spPr>
          <a:xfrm>
            <a:off x="4802863" y="1048986"/>
            <a:ext cx="1491321" cy="1013847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756EB98-176D-4B7C-BB69-310DBE4A9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3</a:t>
            </a:fld>
            <a:endParaRPr kumimoji="0" lang="en-US" dirty="0"/>
          </a:p>
        </p:txBody>
      </p:sp>
      <p:pic>
        <p:nvPicPr>
          <p:cNvPr id="23" name="Picture 3" descr="PICT0200">
            <a:extLst>
              <a:ext uri="{FF2B5EF4-FFF2-40B4-BE49-F238E27FC236}">
                <a16:creationId xmlns:a16="http://schemas.microsoft.com/office/drawing/2014/main" id="{3A89782D-1843-53D5-D8E5-CD888E0DD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102" y="2081099"/>
            <a:ext cx="1550055" cy="856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11A9229-740A-4910-B530-C526307E1176}"/>
              </a:ext>
            </a:extLst>
          </p:cNvPr>
          <p:cNvSpPr txBox="1"/>
          <p:nvPr/>
        </p:nvSpPr>
        <p:spPr>
          <a:xfrm>
            <a:off x="6929586" y="4140959"/>
            <a:ext cx="1026994" cy="369332"/>
          </a:xfrm>
          <a:prstGeom prst="rect">
            <a:avLst/>
          </a:prstGeom>
          <a:solidFill>
            <a:srgbClr val="92D050"/>
          </a:solidFill>
          <a:ln w="444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002060"/>
                </a:solidFill>
              </a:rPr>
              <a:t>SMILE</a:t>
            </a:r>
            <a:endParaRPr kumimoji="1" lang="ja-JP" alt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765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/>
          <p:cNvSpPr txBox="1"/>
          <p:nvPr/>
        </p:nvSpPr>
        <p:spPr>
          <a:xfrm>
            <a:off x="5755794" y="1012422"/>
            <a:ext cx="3855992" cy="369332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Ground-network observations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064124" y="3228270"/>
            <a:ext cx="2907271" cy="369332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Computer Simulations</a:t>
            </a:r>
          </a:p>
        </p:txBody>
      </p:sp>
      <p:cxnSp>
        <p:nvCxnSpPr>
          <p:cNvPr id="24" name="直線コネクタ 23"/>
          <p:cNvCxnSpPr/>
          <p:nvPr/>
        </p:nvCxnSpPr>
        <p:spPr>
          <a:xfrm>
            <a:off x="4064124" y="1330353"/>
            <a:ext cx="1369971" cy="18465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 flipH="1">
            <a:off x="5499721" y="1390033"/>
            <a:ext cx="1448344" cy="18465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>
            <a:cxnSpLocks/>
          </p:cNvCxnSpPr>
          <p:nvPr/>
        </p:nvCxnSpPr>
        <p:spPr>
          <a:xfrm flipH="1">
            <a:off x="4843770" y="1220289"/>
            <a:ext cx="1126395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4165505" y="2238712"/>
            <a:ext cx="3609321" cy="646331"/>
          </a:xfrm>
          <a:prstGeom prst="rect">
            <a:avLst/>
          </a:prstGeom>
          <a:solidFill>
            <a:schemeClr val="bg1"/>
          </a:solidFill>
          <a:ln w="63500" cmpd="dbl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International </a:t>
            </a:r>
          </a:p>
          <a:p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Heliosphere System Science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820616" y="1012422"/>
            <a:ext cx="2265172" cy="369332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Fleet of satellites</a:t>
            </a:r>
          </a:p>
        </p:txBody>
      </p:sp>
      <p:pic>
        <p:nvPicPr>
          <p:cNvPr id="27" name="Picture 2" descr="https://scx2.b-cdn.net/gfx/news/2016/newcoronalma.png">
            <a:extLst>
              <a:ext uri="{FF2B5EF4-FFF2-40B4-BE49-F238E27FC236}">
                <a16:creationId xmlns:a16="http://schemas.microsoft.com/office/drawing/2014/main" id="{9B174B0B-5379-46B5-8946-DB0A31348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523" y="3244829"/>
            <a:ext cx="2501681" cy="126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「akatsuki, jaxa, solar wind」の画像検索結果">
            <a:extLst>
              <a:ext uri="{FF2B5EF4-FFF2-40B4-BE49-F238E27FC236}">
                <a16:creationId xmlns:a16="http://schemas.microsoft.com/office/drawing/2014/main" id="{C46D58F9-D1BB-4B2B-8A5D-72E1DFA36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224" y="2641365"/>
            <a:ext cx="1199930" cy="79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「Hinode, JAXA」の画像検索結果">
            <a:extLst>
              <a:ext uri="{FF2B5EF4-FFF2-40B4-BE49-F238E27FC236}">
                <a16:creationId xmlns:a16="http://schemas.microsoft.com/office/drawing/2014/main" id="{FBB67F93-0BC1-4A9F-9532-B0DDDF5BF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987" y="834144"/>
            <a:ext cx="1260689" cy="84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PICT0200">
            <a:extLst>
              <a:ext uri="{FF2B5EF4-FFF2-40B4-BE49-F238E27FC236}">
                <a16:creationId xmlns:a16="http://schemas.microsoft.com/office/drawing/2014/main" id="{F978F0C4-1B6C-4615-A4C1-AC917096A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486" y="1456873"/>
            <a:ext cx="1986155" cy="109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DB7DBE10-0A87-4974-A5F8-5F38F821E04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259"/>
          <a:stretch/>
        </p:blipFill>
        <p:spPr>
          <a:xfrm>
            <a:off x="1350224" y="1728605"/>
            <a:ext cx="1210238" cy="822758"/>
          </a:xfrm>
          <a:prstGeom prst="rect">
            <a:avLst/>
          </a:prstGeom>
        </p:spPr>
      </p:pic>
      <p:grpSp>
        <p:nvGrpSpPr>
          <p:cNvPr id="37" name="グループ化 10">
            <a:extLst>
              <a:ext uri="{FF2B5EF4-FFF2-40B4-BE49-F238E27FC236}">
                <a16:creationId xmlns:a16="http://schemas.microsoft.com/office/drawing/2014/main" id="{E8333014-7CF2-4847-B14A-E5C2286CBAB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637499" y="1728605"/>
            <a:ext cx="1203266" cy="1226102"/>
            <a:chOff x="-190818" y="924208"/>
            <a:chExt cx="3177357" cy="3237560"/>
          </a:xfrm>
        </p:grpSpPr>
        <p:pic>
          <p:nvPicPr>
            <p:cNvPr id="38" name="図 5">
              <a:extLst>
                <a:ext uri="{FF2B5EF4-FFF2-40B4-BE49-F238E27FC236}">
                  <a16:creationId xmlns:a16="http://schemas.microsoft.com/office/drawing/2014/main" id="{3A4A4098-4A5D-4C49-A0C3-C8CA875176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353"/>
            <a:stretch/>
          </p:blipFill>
          <p:spPr bwMode="auto">
            <a:xfrm>
              <a:off x="23011" y="924208"/>
              <a:ext cx="2515625" cy="2321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テキスト ボックス 6">
              <a:extLst>
                <a:ext uri="{FF2B5EF4-FFF2-40B4-BE49-F238E27FC236}">
                  <a16:creationId xmlns:a16="http://schemas.microsoft.com/office/drawing/2014/main" id="{66DCBE73-0C68-438B-BC00-64609009DD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90818" y="3511614"/>
              <a:ext cx="3057006" cy="650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spcBef>
                  <a:spcPct val="20000"/>
                </a:spcBef>
                <a:buClr>
                  <a:srgbClr val="CCFF33"/>
                </a:buClr>
                <a:buSzPct val="7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0099CC"/>
                </a:buClr>
                <a:buSzPct val="6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  <a:defRPr/>
              </a:pPr>
              <a:r>
                <a:rPr lang="en-US" altLang="ja-JP" sz="1000" i="1" dirty="0">
                  <a:solidFill>
                    <a:srgbClr val="FFFFFF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rPr>
                <a:t>Credit: ESA/AOES</a:t>
              </a:r>
              <a:endParaRPr lang="ja-JP" altLang="en-US" sz="1000" dirty="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40" name="コンテンツ プレースホルダー 2">
              <a:extLst>
                <a:ext uri="{FF2B5EF4-FFF2-40B4-BE49-F238E27FC236}">
                  <a16:creationId xmlns:a16="http://schemas.microsoft.com/office/drawing/2014/main" id="{28554CA7-673C-42E2-85DD-91B1F158805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80035" y="1127407"/>
              <a:ext cx="2806504" cy="485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457200">
                <a:spcBef>
                  <a:spcPct val="20000"/>
                </a:spcBef>
                <a:buClr>
                  <a:srgbClr val="CCFF33"/>
                </a:buClr>
                <a:buSzPct val="7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0099CC"/>
                </a:buClr>
                <a:buSzPct val="6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ClrTx/>
                <a:buSzTx/>
                <a:buNone/>
                <a:defRPr/>
              </a:pPr>
              <a:r>
                <a:rPr lang="en-US" altLang="ja-JP" sz="10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rPr>
                <a:t>Solar Orbiter</a:t>
              </a:r>
              <a:endParaRPr lang="ja-JP" altLang="en-US" sz="1000" b="1" dirty="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882CAA0-11B3-453A-AADB-1967145A0CB5}"/>
              </a:ext>
            </a:extLst>
          </p:cNvPr>
          <p:cNvSpPr/>
          <p:nvPr/>
        </p:nvSpPr>
        <p:spPr>
          <a:xfrm>
            <a:off x="1767281" y="542193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Standard data file format / Integrated data analysis software </a:t>
            </a:r>
          </a:p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 are essential for seamless data analysis using different data set.</a:t>
            </a:r>
          </a:p>
          <a:p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             </a:t>
            </a:r>
            <a:endParaRPr lang="en-US" altLang="ja-JP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2" name="テキスト ボックス 3">
            <a:extLst>
              <a:ext uri="{FF2B5EF4-FFF2-40B4-BE49-F238E27FC236}">
                <a16:creationId xmlns:a16="http://schemas.microsoft.com/office/drawing/2014/main" id="{FA225E0F-A055-430E-AD9D-34388BB92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115"/>
            <a:ext cx="12192000" cy="523220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Framework for </a:t>
            </a:r>
            <a:r>
              <a:rPr lang="en-US" altLang="ja-JP" sz="2800" b="1" dirty="0" err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Heliospheric</a:t>
            </a:r>
            <a:r>
              <a:rPr lang="en-US" altLang="ja-JP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System Science</a:t>
            </a:r>
            <a:endParaRPr lang="ja-JP" altLang="en-US" sz="2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43" name="Picture 2">
            <a:extLst>
              <a:ext uri="{FF2B5EF4-FFF2-40B4-BE49-F238E27FC236}">
                <a16:creationId xmlns:a16="http://schemas.microsoft.com/office/drawing/2014/main" id="{E66ABC11-3177-44A6-8231-4572B7E313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4" t="14090" r="23569" b="19168"/>
          <a:stretch/>
        </p:blipFill>
        <p:spPr bwMode="auto">
          <a:xfrm>
            <a:off x="1350224" y="3508100"/>
            <a:ext cx="2141334" cy="1134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74F0215-899F-4E53-8209-F26993EB5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4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259919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 字 3">
            <a:extLst>
              <a:ext uri="{FF2B5EF4-FFF2-40B4-BE49-F238E27FC236}">
                <a16:creationId xmlns:a16="http://schemas.microsoft.com/office/drawing/2014/main" id="{61915C5F-E4B2-4C13-B1C5-E935A6CD69FE}"/>
              </a:ext>
            </a:extLst>
          </p:cNvPr>
          <p:cNvSpPr/>
          <p:nvPr/>
        </p:nvSpPr>
        <p:spPr bwMode="auto">
          <a:xfrm>
            <a:off x="765837" y="1834730"/>
            <a:ext cx="6408705" cy="3254486"/>
          </a:xfrm>
          <a:prstGeom prst="corner">
            <a:avLst>
              <a:gd name="adj1" fmla="val 71136"/>
              <a:gd name="adj2" fmla="val 247908"/>
            </a:avLst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5" name="テキスト ボックス 7">
            <a:extLst>
              <a:ext uri="{FF2B5EF4-FFF2-40B4-BE49-F238E27FC236}">
                <a16:creationId xmlns:a16="http://schemas.microsoft.com/office/drawing/2014/main" id="{EAA74D00-D5BD-4816-9E9E-90D497C45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0148" y="2241677"/>
            <a:ext cx="3674320" cy="338554"/>
          </a:xfrm>
          <a:prstGeom prst="rect">
            <a:avLst/>
          </a:prstGeom>
          <a:solidFill>
            <a:schemeClr val="bg1"/>
          </a:solidFill>
          <a:ln w="412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600" b="1" u="sng" dirty="0" err="1"/>
              <a:t>Hinode</a:t>
            </a:r>
            <a:r>
              <a:rPr lang="en-US" altLang="ja-JP" sz="1600" b="1" u="sng" dirty="0"/>
              <a:t> / </a:t>
            </a:r>
            <a:r>
              <a:rPr lang="en-US" altLang="ja-JP" sz="1600" u="sng" dirty="0">
                <a:solidFill>
                  <a:srgbClr val="FF0000"/>
                </a:solidFill>
              </a:rPr>
              <a:t>Solar-C(EUVST)</a:t>
            </a:r>
            <a:endParaRPr lang="ja-JP" altLang="en-US" sz="1600" u="sng" dirty="0">
              <a:solidFill>
                <a:srgbClr val="FF0000"/>
              </a:solidFill>
            </a:endParaRPr>
          </a:p>
        </p:txBody>
      </p:sp>
      <p:cxnSp>
        <p:nvCxnSpPr>
          <p:cNvPr id="6" name="直線コネクタ 34">
            <a:extLst>
              <a:ext uri="{FF2B5EF4-FFF2-40B4-BE49-F238E27FC236}">
                <a16:creationId xmlns:a16="http://schemas.microsoft.com/office/drawing/2014/main" id="{9D6A9F9B-8623-498B-89EB-5ED166FF2FB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06196" y="1305646"/>
            <a:ext cx="0" cy="476241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テキスト ボックス 12">
            <a:extLst>
              <a:ext uri="{FF2B5EF4-FFF2-40B4-BE49-F238E27FC236}">
                <a16:creationId xmlns:a16="http://schemas.microsoft.com/office/drawing/2014/main" id="{096332A0-5891-4FF8-9ED4-292C51A27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2013" y="2778482"/>
            <a:ext cx="2448273" cy="338137"/>
          </a:xfrm>
          <a:prstGeom prst="rect">
            <a:avLst/>
          </a:prstGeom>
          <a:solidFill>
            <a:schemeClr val="bg1"/>
          </a:solidFill>
          <a:ln w="412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ja-JP" sz="1600" b="1" i="1" u="sng">
                <a:latin typeface="Britannic Bold" pitchFamily="34" charset="0"/>
              </a:rPr>
              <a:t>ERG , </a:t>
            </a:r>
            <a:r>
              <a:rPr lang="en-US" altLang="ja-JP" sz="1600" u="sng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BepiColombo</a:t>
            </a:r>
            <a:r>
              <a:rPr lang="en-US" altLang="ja-JP" sz="16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-Mio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AC26232-5D7A-43CA-B909-CEA12844BADD}"/>
              </a:ext>
            </a:extLst>
          </p:cNvPr>
          <p:cNvSpPr txBox="1"/>
          <p:nvPr/>
        </p:nvSpPr>
        <p:spPr>
          <a:xfrm>
            <a:off x="6666675" y="2151350"/>
            <a:ext cx="1400448" cy="36933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ISAS/JAXA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98E7CB3-85BA-4954-AA2C-8F16FE941985}"/>
              </a:ext>
            </a:extLst>
          </p:cNvPr>
          <p:cNvSpPr txBox="1"/>
          <p:nvPr/>
        </p:nvSpPr>
        <p:spPr>
          <a:xfrm>
            <a:off x="2433849" y="920278"/>
            <a:ext cx="3059299" cy="384721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ja-JP" sz="1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ISEE, Nagoya University</a:t>
            </a:r>
            <a:endParaRPr lang="ja-JP" altLang="en-US" sz="19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テキスト ボックス 38">
            <a:extLst>
              <a:ext uri="{FF2B5EF4-FFF2-40B4-BE49-F238E27FC236}">
                <a16:creationId xmlns:a16="http://schemas.microsoft.com/office/drawing/2014/main" id="{AA69F644-3677-4A60-BFAF-DB157DF1C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6795" y="5649178"/>
            <a:ext cx="2163541" cy="338554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Science Community</a:t>
            </a:r>
          </a:p>
        </p:txBody>
      </p:sp>
      <p:sp>
        <p:nvSpPr>
          <p:cNvPr id="11" name="下矢印 44">
            <a:extLst>
              <a:ext uri="{FF2B5EF4-FFF2-40B4-BE49-F238E27FC236}">
                <a16:creationId xmlns:a16="http://schemas.microsoft.com/office/drawing/2014/main" id="{249FA13C-E741-4CDD-9056-9983BD68A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4489" y="5176472"/>
            <a:ext cx="287337" cy="504825"/>
          </a:xfrm>
          <a:prstGeom prst="downArrow">
            <a:avLst>
              <a:gd name="adj1" fmla="val 50000"/>
              <a:gd name="adj2" fmla="val 50194"/>
            </a:avLst>
          </a:prstGeom>
          <a:solidFill>
            <a:srgbClr val="FFFF00"/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kumimoji="0" lang="ja-JP" altLang="en-US"/>
          </a:p>
        </p:txBody>
      </p:sp>
      <p:sp>
        <p:nvSpPr>
          <p:cNvPr id="12" name="下矢印 45">
            <a:extLst>
              <a:ext uri="{FF2B5EF4-FFF2-40B4-BE49-F238E27FC236}">
                <a16:creationId xmlns:a16="http://schemas.microsoft.com/office/drawing/2014/main" id="{3F6EBD8A-CBA8-4F8A-9AB0-3D71F158A8D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764126" y="5105034"/>
            <a:ext cx="288925" cy="576263"/>
          </a:xfrm>
          <a:prstGeom prst="downArrow">
            <a:avLst>
              <a:gd name="adj1" fmla="val 50000"/>
              <a:gd name="adj2" fmla="val 49863"/>
            </a:avLst>
          </a:prstGeom>
          <a:solidFill>
            <a:srgbClr val="FFFF00"/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kumimoji="0" lang="ja-JP" altLang="en-US"/>
          </a:p>
        </p:txBody>
      </p:sp>
      <p:sp>
        <p:nvSpPr>
          <p:cNvPr id="13" name="テキスト ボックス 46">
            <a:extLst>
              <a:ext uri="{FF2B5EF4-FFF2-40B4-BE49-F238E27FC236}">
                <a16:creationId xmlns:a16="http://schemas.microsoft.com/office/drawing/2014/main" id="{9913FA71-08B1-4D59-98B7-3D8D04843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947" y="5089216"/>
            <a:ext cx="26875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Data</a:t>
            </a:r>
          </a:p>
          <a:p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Integrated data analysis tool</a:t>
            </a:r>
            <a:endParaRPr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テキスト ボックス 40">
            <a:extLst>
              <a:ext uri="{FF2B5EF4-FFF2-40B4-BE49-F238E27FC236}">
                <a16:creationId xmlns:a16="http://schemas.microsoft.com/office/drawing/2014/main" id="{58E5C659-3228-46BB-943C-E313961C6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202" y="5585148"/>
            <a:ext cx="26361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Inter-university/institutions</a:t>
            </a:r>
          </a:p>
          <a:p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cooperation</a:t>
            </a:r>
            <a:endParaRPr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7A4D358-A866-44B9-9B5E-23E929DE4ED0}"/>
              </a:ext>
            </a:extLst>
          </p:cNvPr>
          <p:cNvSpPr txBox="1"/>
          <p:nvPr/>
        </p:nvSpPr>
        <p:spPr>
          <a:xfrm>
            <a:off x="239348" y="2199744"/>
            <a:ext cx="789703" cy="36933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NAOJ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角丸四角形 19">
            <a:extLst>
              <a:ext uri="{FF2B5EF4-FFF2-40B4-BE49-F238E27FC236}">
                <a16:creationId xmlns:a16="http://schemas.microsoft.com/office/drawing/2014/main" id="{A6169D59-8F36-4DD6-A279-C63943399A1B}"/>
              </a:ext>
            </a:extLst>
          </p:cNvPr>
          <p:cNvSpPr/>
          <p:nvPr/>
        </p:nvSpPr>
        <p:spPr>
          <a:xfrm>
            <a:off x="2518785" y="2137030"/>
            <a:ext cx="3013605" cy="494763"/>
          </a:xfrm>
          <a:prstGeom prst="roundRect">
            <a:avLst/>
          </a:prstGeom>
          <a:noFill/>
          <a:ln w="444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Picture 2" descr="http://img01.i-ra.jp/usr/fujisangoume/JAXA%E3%81%B2%E3%81%AE%E3%81%A7k1k.jpg">
            <a:extLst>
              <a:ext uri="{FF2B5EF4-FFF2-40B4-BE49-F238E27FC236}">
                <a16:creationId xmlns:a16="http://schemas.microsoft.com/office/drawing/2014/main" id="{5F9124E8-6B52-470D-BA92-E65D2B864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62" y="3326618"/>
            <a:ext cx="145528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D5349A8F-DF8C-41D4-9596-E5254B73E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008" y="3329193"/>
            <a:ext cx="1292601" cy="969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角丸四角形 21">
            <a:extLst>
              <a:ext uri="{FF2B5EF4-FFF2-40B4-BE49-F238E27FC236}">
                <a16:creationId xmlns:a16="http://schemas.microsoft.com/office/drawing/2014/main" id="{2213897B-1293-4791-9AB1-81EBA8A6DF7E}"/>
              </a:ext>
            </a:extLst>
          </p:cNvPr>
          <p:cNvSpPr/>
          <p:nvPr/>
        </p:nvSpPr>
        <p:spPr>
          <a:xfrm>
            <a:off x="2494029" y="2700635"/>
            <a:ext cx="3013605" cy="506561"/>
          </a:xfrm>
          <a:prstGeom prst="roundRect">
            <a:avLst/>
          </a:prstGeom>
          <a:noFill/>
          <a:ln w="444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564354FA-69E1-4E06-AABF-193BFC2FA052}"/>
              </a:ext>
            </a:extLst>
          </p:cNvPr>
          <p:cNvCxnSpPr>
            <a:cxnSpLocks/>
            <a:stCxn id="15" idx="3"/>
            <a:endCxn id="16" idx="1"/>
          </p:cNvCxnSpPr>
          <p:nvPr/>
        </p:nvCxnSpPr>
        <p:spPr>
          <a:xfrm>
            <a:off x="1029050" y="2384411"/>
            <a:ext cx="1489734" cy="1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39F80785-0487-48A6-8CE2-7532EC3F11DE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5532389" y="2336016"/>
            <a:ext cx="1134286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7">
            <a:extLst>
              <a:ext uri="{FF2B5EF4-FFF2-40B4-BE49-F238E27FC236}">
                <a16:creationId xmlns:a16="http://schemas.microsoft.com/office/drawing/2014/main" id="{1581B060-774F-46AA-8149-F5A2B4F28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5733" y="3299829"/>
            <a:ext cx="2881513" cy="246221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000" dirty="0" err="1">
                <a:solidFill>
                  <a:schemeClr val="bg1"/>
                </a:solidFill>
              </a:rPr>
              <a:t>Hinode</a:t>
            </a:r>
            <a:endParaRPr lang="ja-JP" altLang="en-US" sz="1000" dirty="0">
              <a:solidFill>
                <a:schemeClr val="bg1"/>
              </a:solidFill>
            </a:endParaRPr>
          </a:p>
        </p:txBody>
      </p:sp>
      <p:sp>
        <p:nvSpPr>
          <p:cNvPr id="26" name="テキスト ボックス 7">
            <a:extLst>
              <a:ext uri="{FF2B5EF4-FFF2-40B4-BE49-F238E27FC236}">
                <a16:creationId xmlns:a16="http://schemas.microsoft.com/office/drawing/2014/main" id="{357D7E77-1A60-4FFB-9C95-D3D5CD4BF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0965" y="3289163"/>
            <a:ext cx="2881513" cy="400110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000" dirty="0">
                <a:solidFill>
                  <a:schemeClr val="bg1"/>
                </a:solidFill>
              </a:rPr>
              <a:t>ERG</a:t>
            </a:r>
          </a:p>
          <a:p>
            <a:r>
              <a:rPr lang="en-US" altLang="ja-JP" sz="1000" dirty="0">
                <a:solidFill>
                  <a:schemeClr val="bg1"/>
                </a:solidFill>
              </a:rPr>
              <a:t>(Arase)</a:t>
            </a:r>
            <a:endParaRPr lang="ja-JP" altLang="en-US" sz="1000" dirty="0">
              <a:solidFill>
                <a:schemeClr val="bg1"/>
              </a:solidFill>
            </a:endParaRPr>
          </a:p>
        </p:txBody>
      </p:sp>
      <p:sp>
        <p:nvSpPr>
          <p:cNvPr id="27" name="テキスト ボックス 11">
            <a:extLst>
              <a:ext uri="{FF2B5EF4-FFF2-40B4-BE49-F238E27FC236}">
                <a16:creationId xmlns:a16="http://schemas.microsoft.com/office/drawing/2014/main" id="{23EBBDCD-985E-4969-B15F-1AE2E6354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6738" y="1608143"/>
            <a:ext cx="3997697" cy="369332"/>
          </a:xfrm>
          <a:prstGeom prst="rect">
            <a:avLst/>
          </a:prstGeom>
          <a:solidFill>
            <a:schemeClr val="bg1"/>
          </a:solidFill>
          <a:ln w="4127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Center for </a:t>
            </a:r>
            <a:r>
              <a:rPr lang="en-US" altLang="ja-JP" b="1" dirty="0" err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Heliospheric</a:t>
            </a:r>
            <a:r>
              <a:rPr lang="en-US" altLang="ja-JP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Science</a:t>
            </a:r>
            <a:endParaRPr lang="ja-JP" altLang="en-US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0" name="テキスト ボックス 46">
            <a:extLst>
              <a:ext uri="{FF2B5EF4-FFF2-40B4-BE49-F238E27FC236}">
                <a16:creationId xmlns:a16="http://schemas.microsoft.com/office/drawing/2014/main" id="{E43C45BB-7D5A-4565-BDAF-0E1074D03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0890" y="5571001"/>
            <a:ext cx="272876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-Data Archive w/ standard format</a:t>
            </a:r>
          </a:p>
          <a:p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-Tools (SSW/SPEDAS)</a:t>
            </a:r>
          </a:p>
          <a:p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-Science Operation Plan</a:t>
            </a:r>
          </a:p>
          <a:p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-Tutorial/Training Course</a:t>
            </a:r>
          </a:p>
          <a:p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-International </a:t>
            </a:r>
            <a:r>
              <a:rPr lang="en-US" altLang="ja-JP" sz="12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Heliophysics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Data</a:t>
            </a:r>
          </a:p>
          <a:p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Environment Alliance</a:t>
            </a: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4509F650-E78E-4D10-A80F-FC3FB265F444}"/>
              </a:ext>
            </a:extLst>
          </p:cNvPr>
          <p:cNvCxnSpPr>
            <a:cxnSpLocks/>
          </p:cNvCxnSpPr>
          <p:nvPr/>
        </p:nvCxnSpPr>
        <p:spPr>
          <a:xfrm>
            <a:off x="5532390" y="2975349"/>
            <a:ext cx="1296889" cy="9411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28958000-C418-437C-8328-19C6671F98CF}"/>
              </a:ext>
            </a:extLst>
          </p:cNvPr>
          <p:cNvCxnSpPr>
            <a:cxnSpLocks/>
          </p:cNvCxnSpPr>
          <p:nvPr/>
        </p:nvCxnSpPr>
        <p:spPr>
          <a:xfrm>
            <a:off x="6812879" y="2520683"/>
            <a:ext cx="0" cy="471803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2" descr="SOLAR-Cプロジェクト">
            <a:extLst>
              <a:ext uri="{FF2B5EF4-FFF2-40B4-BE49-F238E27FC236}">
                <a16:creationId xmlns:a16="http://schemas.microsoft.com/office/drawing/2014/main" id="{819BC668-8543-4286-B150-F006B80169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10" t="19210"/>
          <a:stretch/>
        </p:blipFill>
        <p:spPr bwMode="auto">
          <a:xfrm>
            <a:off x="3906768" y="3335651"/>
            <a:ext cx="1086147" cy="96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日本初、水星の謎に迫る 「みお」２０日打ち上げへ：朝日新聞デジタル">
            <a:extLst>
              <a:ext uri="{FF2B5EF4-FFF2-40B4-BE49-F238E27FC236}">
                <a16:creationId xmlns:a16="http://schemas.microsoft.com/office/drawing/2014/main" id="{5D31A0EE-6B7F-4E38-AB57-8D97361D2B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07" t="6021" r="1509" b="67331"/>
          <a:stretch/>
        </p:blipFill>
        <p:spPr bwMode="auto">
          <a:xfrm>
            <a:off x="5081141" y="3335651"/>
            <a:ext cx="1711562" cy="92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テキスト ボックス 7">
            <a:extLst>
              <a:ext uri="{FF2B5EF4-FFF2-40B4-BE49-F238E27FC236}">
                <a16:creationId xmlns:a16="http://schemas.microsoft.com/office/drawing/2014/main" id="{55633D47-AF59-4C7B-B03E-4130B907B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0090" y="3311877"/>
            <a:ext cx="1230360" cy="246221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000" dirty="0">
                <a:solidFill>
                  <a:schemeClr val="bg1"/>
                </a:solidFill>
              </a:rPr>
              <a:t>Mio</a:t>
            </a:r>
            <a:endParaRPr lang="ja-JP" altLang="en-US" sz="1000" dirty="0">
              <a:solidFill>
                <a:schemeClr val="bg1"/>
              </a:solidFill>
            </a:endParaRPr>
          </a:p>
        </p:txBody>
      </p:sp>
      <p:sp>
        <p:nvSpPr>
          <p:cNvPr id="44" name="テキスト ボックス 7">
            <a:extLst>
              <a:ext uri="{FF2B5EF4-FFF2-40B4-BE49-F238E27FC236}">
                <a16:creationId xmlns:a16="http://schemas.microsoft.com/office/drawing/2014/main" id="{19EE16FB-73C7-42A5-AC66-47A55115D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0167" y="3316215"/>
            <a:ext cx="1230360" cy="246221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000" dirty="0">
                <a:solidFill>
                  <a:schemeClr val="bg1"/>
                </a:solidFill>
              </a:rPr>
              <a:t>Solar-C_EUVST</a:t>
            </a:r>
            <a:endParaRPr lang="ja-JP" altLang="en-US" sz="1000" dirty="0">
              <a:solidFill>
                <a:schemeClr val="bg1"/>
              </a:solidFill>
            </a:endParaRPr>
          </a:p>
        </p:txBody>
      </p:sp>
      <p:sp>
        <p:nvSpPr>
          <p:cNvPr id="35" name="テキスト ボックス 46">
            <a:extLst>
              <a:ext uri="{FF2B5EF4-FFF2-40B4-BE49-F238E27FC236}">
                <a16:creationId xmlns:a16="http://schemas.microsoft.com/office/drawing/2014/main" id="{40DACA77-EBD1-48FE-B218-B4DF60895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621" y="4370942"/>
            <a:ext cx="25915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Ground-based observations</a:t>
            </a:r>
            <a:endParaRPr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8" name="テキスト ボックス 46">
            <a:extLst>
              <a:ext uri="{FF2B5EF4-FFF2-40B4-BE49-F238E27FC236}">
                <a16:creationId xmlns:a16="http://schemas.microsoft.com/office/drawing/2014/main" id="{1C6FFFE0-808B-4FAC-BFFC-688D045D8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7303" y="4370942"/>
            <a:ext cx="11945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Simulations</a:t>
            </a:r>
            <a:endParaRPr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1" name="スライド番号プレースホルダー 20">
            <a:extLst>
              <a:ext uri="{FF2B5EF4-FFF2-40B4-BE49-F238E27FC236}">
                <a16:creationId xmlns:a16="http://schemas.microsoft.com/office/drawing/2014/main" id="{69CBB0BA-F88D-4350-8078-22EFCA393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9856" y="6322794"/>
            <a:ext cx="2743200" cy="365125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5</a:t>
            </a:fld>
            <a:endParaRPr kumimoji="0" lang="en-US"/>
          </a:p>
        </p:txBody>
      </p:sp>
      <p:pic>
        <p:nvPicPr>
          <p:cNvPr id="40" name="Picture 2" descr="https://scx2.b-cdn.net/gfx/news/2016/newcoronalma.png">
            <a:extLst>
              <a:ext uri="{FF2B5EF4-FFF2-40B4-BE49-F238E27FC236}">
                <a16:creationId xmlns:a16="http://schemas.microsoft.com/office/drawing/2014/main" id="{E4938DCD-C6C8-4817-942F-7171A142A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244" y="4355776"/>
            <a:ext cx="1400448" cy="71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テキスト ボックス 3">
            <a:extLst>
              <a:ext uri="{FF2B5EF4-FFF2-40B4-BE49-F238E27FC236}">
                <a16:creationId xmlns:a16="http://schemas.microsoft.com/office/drawing/2014/main" id="{D2E02A1C-B91C-95D1-D996-3ED1A80AB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115"/>
            <a:ext cx="12192000" cy="523220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Center for </a:t>
            </a:r>
            <a:r>
              <a:rPr lang="en-US" altLang="ja-JP" sz="2800" b="1" dirty="0" err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Heliospheric</a:t>
            </a:r>
            <a:r>
              <a:rPr lang="en-US" altLang="ja-JP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Science</a:t>
            </a:r>
            <a:endParaRPr lang="ja-JP" altLang="en-US" sz="2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14FAAC19-5805-6256-4A5C-5A554BD2B26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7113" t="8648" r="9574" b="10550"/>
          <a:stretch/>
        </p:blipFill>
        <p:spPr>
          <a:xfrm>
            <a:off x="7935623" y="2794577"/>
            <a:ext cx="3845487" cy="2623365"/>
          </a:xfrm>
          <a:prstGeom prst="rect">
            <a:avLst/>
          </a:prstGeom>
        </p:spPr>
      </p:pic>
      <p:pic>
        <p:nvPicPr>
          <p:cNvPr id="42" name="Picture 3" descr="PICT0200">
            <a:extLst>
              <a:ext uri="{FF2B5EF4-FFF2-40B4-BE49-F238E27FC236}">
                <a16:creationId xmlns:a16="http://schemas.microsoft.com/office/drawing/2014/main" id="{192D419D-B9E6-1313-9D7F-1A52DB1CC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89" y="4640099"/>
            <a:ext cx="1550055" cy="856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2081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81DD4B3-AAFB-4389-B765-7CEAD9288751}"/>
              </a:ext>
            </a:extLst>
          </p:cNvPr>
          <p:cNvSpPr txBox="1"/>
          <p:nvPr/>
        </p:nvSpPr>
        <p:spPr>
          <a:xfrm>
            <a:off x="4029561" y="529172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PI team</a:t>
            </a:r>
            <a:endParaRPr lang="ja-JP" altLang="en-US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5F8F5FF-3FF1-4AE6-B444-7BDF8F2FF2A8}"/>
              </a:ext>
            </a:extLst>
          </p:cNvPr>
          <p:cNvSpPr txBox="1"/>
          <p:nvPr/>
        </p:nvSpPr>
        <p:spPr>
          <a:xfrm>
            <a:off x="5186244" y="514048"/>
            <a:ext cx="2265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Mio Science Center</a:t>
            </a:r>
            <a:endParaRPr lang="ja-JP" altLang="en-US" dirty="0"/>
          </a:p>
        </p:txBody>
      </p:sp>
      <p:graphicFrame>
        <p:nvGraphicFramePr>
          <p:cNvPr id="15" name="表 14">
            <a:extLst>
              <a:ext uri="{FF2B5EF4-FFF2-40B4-BE49-F238E27FC236}">
                <a16:creationId xmlns:a16="http://schemas.microsoft.com/office/drawing/2014/main" id="{06962502-0B80-403F-8879-66DFA67A1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841055"/>
              </p:ext>
            </p:extLst>
          </p:nvPr>
        </p:nvGraphicFramePr>
        <p:xfrm>
          <a:off x="620785" y="4593367"/>
          <a:ext cx="9605394" cy="23071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1571">
                  <a:extLst>
                    <a:ext uri="{9D8B030D-6E8A-4147-A177-3AD203B41FA5}">
                      <a16:colId xmlns:a16="http://schemas.microsoft.com/office/drawing/2014/main" val="1293246282"/>
                    </a:ext>
                  </a:extLst>
                </a:gridCol>
                <a:gridCol w="4342639">
                  <a:extLst>
                    <a:ext uri="{9D8B030D-6E8A-4147-A177-3AD203B41FA5}">
                      <a16:colId xmlns:a16="http://schemas.microsoft.com/office/drawing/2014/main" val="954605018"/>
                    </a:ext>
                  </a:extLst>
                </a:gridCol>
                <a:gridCol w="1614138">
                  <a:extLst>
                    <a:ext uri="{9D8B030D-6E8A-4147-A177-3AD203B41FA5}">
                      <a16:colId xmlns:a16="http://schemas.microsoft.com/office/drawing/2014/main" val="429000711"/>
                    </a:ext>
                  </a:extLst>
                </a:gridCol>
                <a:gridCol w="2407046">
                  <a:extLst>
                    <a:ext uri="{9D8B030D-6E8A-4147-A177-3AD203B41FA5}">
                      <a16:colId xmlns:a16="http://schemas.microsoft.com/office/drawing/2014/main" val="1325542502"/>
                    </a:ext>
                  </a:extLst>
                </a:gridCol>
              </a:tblGrid>
              <a:tr h="2000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Level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Contents</a:t>
                      </a:r>
                      <a:endParaRPr lang="ja-JP" sz="1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Scope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File format</a:t>
                      </a:r>
                      <a:endParaRPr lang="ja-JP" sz="1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7617969"/>
                  </a:ext>
                </a:extLst>
              </a:tr>
              <a:tr h="2000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Level-0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Raw-telemetry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Internal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CCSDS-Binary</a:t>
                      </a:r>
                      <a:endParaRPr lang="ja-JP" sz="1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2745509"/>
                  </a:ext>
                </a:extLst>
              </a:tr>
              <a:tr h="2000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Level-1</a:t>
                      </a:r>
                      <a:endParaRPr lang="ja-JP" sz="1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Calibrated data in physical units</a:t>
                      </a:r>
                      <a:endParaRPr lang="ja-JP" sz="1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Internal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CDF, FITS, ASCII</a:t>
                      </a:r>
                      <a:endParaRPr lang="ja-JP" sz="1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1470461"/>
                  </a:ext>
                </a:extLst>
              </a:tr>
              <a:tr h="60022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kern="100" dirty="0">
                          <a:effectLst/>
                        </a:rPr>
                        <a:t>Level-2pre</a:t>
                      </a:r>
                      <a:endParaRPr lang="ja-JP" altLang="ja-JP" sz="1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kern="100" dirty="0">
                          <a:effectLst/>
                        </a:rPr>
                        <a:t>Calibrated data in physical units with minimum meta data</a:t>
                      </a:r>
                      <a:endParaRPr lang="ja-JP" altLang="ja-JP" sz="1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ja-JP" sz="1600" kern="100" dirty="0">
                          <a:effectLst/>
                          <a:latin typeface="Calibri" panose="020F0502020204030204" pitchFamily="34" charset="0"/>
                          <a:ea typeface="ＭＳ 明朝" panose="02020609040205080304" pitchFamily="17" charset="-128"/>
                          <a:cs typeface="Calibri" panose="020F0502020204030204" pitchFamily="34" charset="0"/>
                        </a:rPr>
                        <a:t>Internal</a:t>
                      </a:r>
                      <a:endParaRPr lang="ja-JP" sz="1600" kern="1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ja-JP" sz="1600" kern="100" dirty="0">
                          <a:effectLst/>
                          <a:latin typeface="Calibri" panose="020F0502020204030204" pitchFamily="34" charset="0"/>
                          <a:ea typeface="ＭＳ 明朝" panose="02020609040205080304" pitchFamily="17" charset="-128"/>
                          <a:cs typeface="Calibri" panose="020F0502020204030204" pitchFamily="34" charset="0"/>
                        </a:rPr>
                        <a:t>CDF, PDS4</a:t>
                      </a:r>
                      <a:endParaRPr lang="ja-JP" sz="1600" kern="1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6186045"/>
                  </a:ext>
                </a:extLst>
              </a:tr>
              <a:tr h="4001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Level-2</a:t>
                      </a:r>
                      <a:endParaRPr lang="ja-JP" sz="1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Calibrated data in physical units </a:t>
                      </a:r>
                      <a:endParaRPr lang="ja-JP" sz="16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with appropriate metadata</a:t>
                      </a:r>
                      <a:endParaRPr lang="ja-JP" sz="1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Public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CDF, FITS, ASCII</a:t>
                      </a:r>
                      <a:endParaRPr lang="ja-JP" sz="16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PDS4</a:t>
                      </a:r>
                      <a:endParaRPr lang="ja-JP" sz="1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8489850"/>
                  </a:ext>
                </a:extLst>
              </a:tr>
              <a:tr h="4001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Level-3</a:t>
                      </a:r>
                      <a:endParaRPr lang="ja-JP" sz="1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Processed data by combining multiple data from different instruments</a:t>
                      </a:r>
                      <a:endParaRPr lang="ja-JP" sz="1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Public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CDF, FITS, ASCII</a:t>
                      </a:r>
                      <a:endParaRPr lang="ja-JP" sz="16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PDS4</a:t>
                      </a:r>
                      <a:endParaRPr lang="ja-JP" sz="1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1102956"/>
                  </a:ext>
                </a:extLst>
              </a:tr>
            </a:tbl>
          </a:graphicData>
        </a:graphic>
      </p:graphicFrame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DBB4517-0BB8-4B07-937A-B4B7A5CA41DF}"/>
              </a:ext>
            </a:extLst>
          </p:cNvPr>
          <p:cNvSpPr txBox="1"/>
          <p:nvPr/>
        </p:nvSpPr>
        <p:spPr>
          <a:xfrm>
            <a:off x="8509425" y="709127"/>
            <a:ext cx="236543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dirty="0">
                <a:solidFill>
                  <a:srgbClr val="333333"/>
                </a:solidFill>
                <a:latin typeface="Georgia" panose="02040502050405020303" pitchFamily="18" charset="0"/>
              </a:rPr>
              <a:t>Level-2 data will be opened to the public 6-months after the observation. </a:t>
            </a:r>
          </a:p>
        </p:txBody>
      </p:sp>
      <p:pic>
        <p:nvPicPr>
          <p:cNvPr id="13" name="図 12" descr="ゲーム画面のスクリーンショット&#10;&#10;自動的に生成された説明">
            <a:extLst>
              <a:ext uri="{FF2B5EF4-FFF2-40B4-BE49-F238E27FC236}">
                <a16:creationId xmlns:a16="http://schemas.microsoft.com/office/drawing/2014/main" id="{616A884B-2682-429D-BE98-9D947C7A26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20" t="48259" r="1781"/>
          <a:stretch/>
        </p:blipFill>
        <p:spPr>
          <a:xfrm>
            <a:off x="8527615" y="3096890"/>
            <a:ext cx="1124664" cy="1548764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6A98F534-581D-4EE3-A14A-CB6FDE8BE894}"/>
              </a:ext>
            </a:extLst>
          </p:cNvPr>
          <p:cNvCxnSpPr>
            <a:cxnSpLocks/>
          </p:cNvCxnSpPr>
          <p:nvPr/>
        </p:nvCxnSpPr>
        <p:spPr>
          <a:xfrm>
            <a:off x="5132026" y="698714"/>
            <a:ext cx="0" cy="352484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矢印: 右 7">
            <a:extLst>
              <a:ext uri="{FF2B5EF4-FFF2-40B4-BE49-F238E27FC236}">
                <a16:creationId xmlns:a16="http://schemas.microsoft.com/office/drawing/2014/main" id="{4EDC67E3-1A05-446D-AA80-4457117F9522}"/>
              </a:ext>
            </a:extLst>
          </p:cNvPr>
          <p:cNvSpPr/>
          <p:nvPr/>
        </p:nvSpPr>
        <p:spPr>
          <a:xfrm>
            <a:off x="5287970" y="838520"/>
            <a:ext cx="744276" cy="3686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5" name="矢印: 右 44">
            <a:extLst>
              <a:ext uri="{FF2B5EF4-FFF2-40B4-BE49-F238E27FC236}">
                <a16:creationId xmlns:a16="http://schemas.microsoft.com/office/drawing/2014/main" id="{E1862772-635A-4A5C-94E4-DE498931BA2D}"/>
              </a:ext>
            </a:extLst>
          </p:cNvPr>
          <p:cNvSpPr/>
          <p:nvPr/>
        </p:nvSpPr>
        <p:spPr>
          <a:xfrm rot="10800000">
            <a:off x="4231807" y="838520"/>
            <a:ext cx="744276" cy="3686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14" name="図 13" descr="ゲーム画面のスクリーンショット&#10;&#10;自動的に生成された説明">
            <a:extLst>
              <a:ext uri="{FF2B5EF4-FFF2-40B4-BE49-F238E27FC236}">
                <a16:creationId xmlns:a16="http://schemas.microsoft.com/office/drawing/2014/main" id="{C02EF79E-A005-40BC-89BD-D5AB009DDD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56" y="1043176"/>
            <a:ext cx="9144000" cy="2993302"/>
          </a:xfrm>
          <a:prstGeom prst="rect">
            <a:avLst/>
          </a:prstGeom>
        </p:spPr>
      </p:pic>
      <p:sp>
        <p:nvSpPr>
          <p:cNvPr id="4" name="フローチャート: 磁気ディスク 3">
            <a:extLst>
              <a:ext uri="{FF2B5EF4-FFF2-40B4-BE49-F238E27FC236}">
                <a16:creationId xmlns:a16="http://schemas.microsoft.com/office/drawing/2014/main" id="{40993CAA-3D79-4920-8454-E27D2BAD7DCF}"/>
              </a:ext>
            </a:extLst>
          </p:cNvPr>
          <p:cNvSpPr/>
          <p:nvPr/>
        </p:nvSpPr>
        <p:spPr>
          <a:xfrm>
            <a:off x="7294701" y="3887463"/>
            <a:ext cx="705161" cy="727414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en-US" altLang="ja-JP" sz="1400" dirty="0">
                <a:solidFill>
                  <a:schemeClr val="tx1"/>
                </a:solidFill>
              </a:rPr>
              <a:t>PSA</a:t>
            </a:r>
            <a:br>
              <a:rPr lang="en-US" altLang="ja-JP" sz="1400" dirty="0">
                <a:solidFill>
                  <a:schemeClr val="tx1"/>
                </a:solidFill>
              </a:rPr>
            </a:br>
            <a:r>
              <a:rPr lang="en-US" altLang="ja-JP" sz="1400" dirty="0">
                <a:solidFill>
                  <a:schemeClr val="tx1"/>
                </a:solidFill>
              </a:rPr>
              <a:t>(ESA)</a:t>
            </a:r>
            <a:endParaRPr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1449CEC4-4293-48B1-A367-DBDB8D8EF1C9}"/>
              </a:ext>
            </a:extLst>
          </p:cNvPr>
          <p:cNvSpPr/>
          <p:nvPr/>
        </p:nvSpPr>
        <p:spPr>
          <a:xfrm>
            <a:off x="7999862" y="4088226"/>
            <a:ext cx="464955" cy="31094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21" name="コネクタ: カギ線 20">
            <a:extLst>
              <a:ext uri="{FF2B5EF4-FFF2-40B4-BE49-F238E27FC236}">
                <a16:creationId xmlns:a16="http://schemas.microsoft.com/office/drawing/2014/main" id="{4CE42BF2-E3F8-4CD2-80C5-8733E4C29459}"/>
              </a:ext>
            </a:extLst>
          </p:cNvPr>
          <p:cNvCxnSpPr>
            <a:cxnSpLocks/>
          </p:cNvCxnSpPr>
          <p:nvPr/>
        </p:nvCxnSpPr>
        <p:spPr>
          <a:xfrm rot="16200000" flipH="1">
            <a:off x="6727457" y="3755818"/>
            <a:ext cx="853450" cy="216975"/>
          </a:xfrm>
          <a:prstGeom prst="bentConnector2">
            <a:avLst/>
          </a:prstGeom>
          <a:ln w="34925">
            <a:solidFill>
              <a:schemeClr val="tx1"/>
            </a:solidFill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3">
            <a:extLst>
              <a:ext uri="{FF2B5EF4-FFF2-40B4-BE49-F238E27FC236}">
                <a16:creationId xmlns:a16="http://schemas.microsoft.com/office/drawing/2014/main" id="{C7F2A4DD-E34C-412B-342A-03BCB8C78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0972" y="-9172"/>
            <a:ext cx="12212971" cy="523220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Data Pipeline</a:t>
            </a:r>
            <a:endParaRPr lang="ja-JP" altLang="en-US" sz="2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18AFF0C-E10D-479D-B10C-495473179255}"/>
              </a:ext>
            </a:extLst>
          </p:cNvPr>
          <p:cNvSpPr/>
          <p:nvPr/>
        </p:nvSpPr>
        <p:spPr>
          <a:xfrm>
            <a:off x="4656085" y="2782176"/>
            <a:ext cx="1124664" cy="85345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Level-2 pre </a:t>
            </a:r>
          </a:p>
          <a:p>
            <a:r>
              <a:rPr kumimoji="1"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CDF</a:t>
            </a:r>
          </a:p>
          <a:p>
            <a:r>
              <a:rPr kumimoji="1"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(selected instruments)</a:t>
            </a:r>
            <a:endParaRPr kumimoji="1" lang="ja-JP" altLang="en-US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7F246FEA-A6AF-4CAE-A9D1-CC448EBE5779}"/>
              </a:ext>
            </a:extLst>
          </p:cNvPr>
          <p:cNvCxnSpPr>
            <a:cxnSpLocks/>
          </p:cNvCxnSpPr>
          <p:nvPr/>
        </p:nvCxnSpPr>
        <p:spPr>
          <a:xfrm flipH="1">
            <a:off x="5177056" y="2396067"/>
            <a:ext cx="246426" cy="3861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324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52BC43F7-F4AC-4051-A5C5-24A7A7217067}"/>
              </a:ext>
            </a:extLst>
          </p:cNvPr>
          <p:cNvSpPr/>
          <p:nvPr/>
        </p:nvSpPr>
        <p:spPr>
          <a:xfrm>
            <a:off x="5559491" y="2881928"/>
            <a:ext cx="6031665" cy="188972"/>
          </a:xfrm>
          <a:prstGeom prst="rect">
            <a:avLst/>
          </a:prstGeom>
          <a:solidFill>
            <a:schemeClr val="accent6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4" name="表 4">
            <a:extLst>
              <a:ext uri="{FF2B5EF4-FFF2-40B4-BE49-F238E27FC236}">
                <a16:creationId xmlns:a16="http://schemas.microsoft.com/office/drawing/2014/main" id="{C9E92EA3-7B34-4FB8-8E1F-E707EC4B3EB3}"/>
              </a:ext>
            </a:extLst>
          </p:cNvPr>
          <p:cNvGraphicFramePr>
            <a:graphicFrameLocks noGrp="1"/>
          </p:cNvGraphicFramePr>
          <p:nvPr/>
        </p:nvGraphicFramePr>
        <p:xfrm>
          <a:off x="643321" y="1283151"/>
          <a:ext cx="10952793" cy="52895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6977">
                  <a:extLst>
                    <a:ext uri="{9D8B030D-6E8A-4147-A177-3AD203B41FA5}">
                      <a16:colId xmlns:a16="http://schemas.microsoft.com/office/drawing/2014/main" val="2172517065"/>
                    </a:ext>
                  </a:extLst>
                </a:gridCol>
                <a:gridCol w="1216977">
                  <a:extLst>
                    <a:ext uri="{9D8B030D-6E8A-4147-A177-3AD203B41FA5}">
                      <a16:colId xmlns:a16="http://schemas.microsoft.com/office/drawing/2014/main" val="127382171"/>
                    </a:ext>
                  </a:extLst>
                </a:gridCol>
                <a:gridCol w="1216977">
                  <a:extLst>
                    <a:ext uri="{9D8B030D-6E8A-4147-A177-3AD203B41FA5}">
                      <a16:colId xmlns:a16="http://schemas.microsoft.com/office/drawing/2014/main" val="4098128846"/>
                    </a:ext>
                  </a:extLst>
                </a:gridCol>
                <a:gridCol w="1216977">
                  <a:extLst>
                    <a:ext uri="{9D8B030D-6E8A-4147-A177-3AD203B41FA5}">
                      <a16:colId xmlns:a16="http://schemas.microsoft.com/office/drawing/2014/main" val="924290662"/>
                    </a:ext>
                  </a:extLst>
                </a:gridCol>
                <a:gridCol w="1216977">
                  <a:extLst>
                    <a:ext uri="{9D8B030D-6E8A-4147-A177-3AD203B41FA5}">
                      <a16:colId xmlns:a16="http://schemas.microsoft.com/office/drawing/2014/main" val="1143535383"/>
                    </a:ext>
                  </a:extLst>
                </a:gridCol>
                <a:gridCol w="1216977">
                  <a:extLst>
                    <a:ext uri="{9D8B030D-6E8A-4147-A177-3AD203B41FA5}">
                      <a16:colId xmlns:a16="http://schemas.microsoft.com/office/drawing/2014/main" val="2260058679"/>
                    </a:ext>
                  </a:extLst>
                </a:gridCol>
                <a:gridCol w="1216977">
                  <a:extLst>
                    <a:ext uri="{9D8B030D-6E8A-4147-A177-3AD203B41FA5}">
                      <a16:colId xmlns:a16="http://schemas.microsoft.com/office/drawing/2014/main" val="2537562668"/>
                    </a:ext>
                  </a:extLst>
                </a:gridCol>
                <a:gridCol w="1216977">
                  <a:extLst>
                    <a:ext uri="{9D8B030D-6E8A-4147-A177-3AD203B41FA5}">
                      <a16:colId xmlns:a16="http://schemas.microsoft.com/office/drawing/2014/main" val="1549020542"/>
                    </a:ext>
                  </a:extLst>
                </a:gridCol>
                <a:gridCol w="1216977">
                  <a:extLst>
                    <a:ext uri="{9D8B030D-6E8A-4147-A177-3AD203B41FA5}">
                      <a16:colId xmlns:a16="http://schemas.microsoft.com/office/drawing/2014/main" val="2983828391"/>
                    </a:ext>
                  </a:extLst>
                </a:gridCol>
              </a:tblGrid>
              <a:tr h="755647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8176582"/>
                  </a:ext>
                </a:extLst>
              </a:tr>
              <a:tr h="755647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7702982"/>
                  </a:ext>
                </a:extLst>
              </a:tr>
              <a:tr h="755647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7218131"/>
                  </a:ext>
                </a:extLst>
              </a:tr>
              <a:tr h="755647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51502627"/>
                  </a:ext>
                </a:extLst>
              </a:tr>
              <a:tr h="755647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6006464"/>
                  </a:ext>
                </a:extLst>
              </a:tr>
              <a:tr h="755647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94136423"/>
                  </a:ext>
                </a:extLst>
              </a:tr>
              <a:tr h="755647"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6370483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7118B5B-C00B-4375-939B-952A4143C43E}"/>
              </a:ext>
            </a:extLst>
          </p:cNvPr>
          <p:cNvSpPr txBox="1"/>
          <p:nvPr/>
        </p:nvSpPr>
        <p:spPr>
          <a:xfrm>
            <a:off x="220980" y="1015277"/>
            <a:ext cx="832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FY2022</a:t>
            </a:r>
            <a:endParaRPr kumimoji="1" lang="ja-JP" altLang="en-US" sz="14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0C516F1-1CFB-449F-B796-3E1FAF4F087C}"/>
              </a:ext>
            </a:extLst>
          </p:cNvPr>
          <p:cNvSpPr txBox="1"/>
          <p:nvPr/>
        </p:nvSpPr>
        <p:spPr>
          <a:xfrm>
            <a:off x="1459034" y="1007058"/>
            <a:ext cx="832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FY2023</a:t>
            </a:r>
            <a:endParaRPr kumimoji="1" lang="ja-JP" altLang="en-US" sz="14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DFFE862-0067-4296-A356-2649C1AE6297}"/>
              </a:ext>
            </a:extLst>
          </p:cNvPr>
          <p:cNvSpPr txBox="1"/>
          <p:nvPr/>
        </p:nvSpPr>
        <p:spPr>
          <a:xfrm>
            <a:off x="2675825" y="1007059"/>
            <a:ext cx="832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FY2024</a:t>
            </a:r>
            <a:endParaRPr kumimoji="1" lang="ja-JP" altLang="en-US" sz="14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46FC12E-DDBE-4EC4-BA83-0D2239812445}"/>
              </a:ext>
            </a:extLst>
          </p:cNvPr>
          <p:cNvSpPr txBox="1"/>
          <p:nvPr/>
        </p:nvSpPr>
        <p:spPr>
          <a:xfrm>
            <a:off x="3899709" y="1007058"/>
            <a:ext cx="832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FY2025</a:t>
            </a:r>
            <a:endParaRPr kumimoji="1" lang="ja-JP" altLang="en-US" sz="1400" b="1" dirty="0"/>
          </a:p>
        </p:txBody>
      </p:sp>
      <p:sp>
        <p:nvSpPr>
          <p:cNvPr id="24" name="矢印: 五方向 23">
            <a:extLst>
              <a:ext uri="{FF2B5EF4-FFF2-40B4-BE49-F238E27FC236}">
                <a16:creationId xmlns:a16="http://schemas.microsoft.com/office/drawing/2014/main" id="{F0252A15-EB75-4DBC-B6F7-356CF2E70FBD}"/>
              </a:ext>
            </a:extLst>
          </p:cNvPr>
          <p:cNvSpPr/>
          <p:nvPr/>
        </p:nvSpPr>
        <p:spPr>
          <a:xfrm>
            <a:off x="638646" y="1851728"/>
            <a:ext cx="1216788" cy="255180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700" dirty="0"/>
              <a:t>Pipeline scripts</a:t>
            </a:r>
          </a:p>
          <a:p>
            <a:pPr algn="ctr"/>
            <a:r>
              <a:rPr lang="en-US" altLang="ja-JP" sz="700" dirty="0"/>
              <a:t>&lt;Design/Implementation&gt;</a:t>
            </a:r>
          </a:p>
        </p:txBody>
      </p:sp>
      <p:sp>
        <p:nvSpPr>
          <p:cNvPr id="25" name="矢印: 五方向 24">
            <a:extLst>
              <a:ext uri="{FF2B5EF4-FFF2-40B4-BE49-F238E27FC236}">
                <a16:creationId xmlns:a16="http://schemas.microsoft.com/office/drawing/2014/main" id="{1F46A0F0-FC41-4308-B2DF-DB42D794B86D}"/>
              </a:ext>
            </a:extLst>
          </p:cNvPr>
          <p:cNvSpPr/>
          <p:nvPr/>
        </p:nvSpPr>
        <p:spPr>
          <a:xfrm>
            <a:off x="1862521" y="1851728"/>
            <a:ext cx="8502203" cy="255180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800" dirty="0"/>
              <a:t>Pipeline scripts</a:t>
            </a:r>
          </a:p>
          <a:p>
            <a:pPr algn="ctr"/>
            <a:r>
              <a:rPr kumimoji="1" lang="en-US" altLang="ja-JP" sz="800" dirty="0"/>
              <a:t>&lt;Automation/Maintenance&gt;</a:t>
            </a:r>
            <a:endParaRPr kumimoji="1" lang="en-US" altLang="ja-JP" sz="700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0F6220F-B761-48E4-A19A-BB6C8DCCF255}"/>
              </a:ext>
            </a:extLst>
          </p:cNvPr>
          <p:cNvSpPr txBox="1"/>
          <p:nvPr/>
        </p:nvSpPr>
        <p:spPr>
          <a:xfrm>
            <a:off x="639772" y="1517060"/>
            <a:ext cx="2452979" cy="27699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1200" b="1" dirty="0">
                <a:solidFill>
                  <a:schemeClr val="bg1"/>
                </a:solidFill>
              </a:rPr>
              <a:t>Science data design and production</a:t>
            </a:r>
            <a:endParaRPr kumimoji="1" lang="ja-JP" altLang="en-US" sz="1200" b="1" dirty="0">
              <a:solidFill>
                <a:schemeClr val="bg1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0649671-AF36-4923-94D8-A02BF9CC4CF3}"/>
              </a:ext>
            </a:extLst>
          </p:cNvPr>
          <p:cNvSpPr txBox="1"/>
          <p:nvPr/>
        </p:nvSpPr>
        <p:spPr>
          <a:xfrm>
            <a:off x="639772" y="3703322"/>
            <a:ext cx="1596656" cy="27699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1200" b="1" dirty="0">
                <a:solidFill>
                  <a:schemeClr val="bg1"/>
                </a:solidFill>
              </a:rPr>
              <a:t>Science data archiving</a:t>
            </a:r>
            <a:endParaRPr kumimoji="1" lang="ja-JP" altLang="en-US" sz="1200" b="1" dirty="0">
              <a:solidFill>
                <a:schemeClr val="bg1"/>
              </a:solidFill>
            </a:endParaRPr>
          </a:p>
        </p:txBody>
      </p:sp>
      <p:sp>
        <p:nvSpPr>
          <p:cNvPr id="29" name="矢印: 五方向 28">
            <a:extLst>
              <a:ext uri="{FF2B5EF4-FFF2-40B4-BE49-F238E27FC236}">
                <a16:creationId xmlns:a16="http://schemas.microsoft.com/office/drawing/2014/main" id="{EBB03464-906C-4A36-82B9-40710BB65D3D}"/>
              </a:ext>
            </a:extLst>
          </p:cNvPr>
          <p:cNvSpPr/>
          <p:nvPr/>
        </p:nvSpPr>
        <p:spPr>
          <a:xfrm>
            <a:off x="4293835" y="4483832"/>
            <a:ext cx="587002" cy="255181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800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41BE31F7-83A0-4AA6-93FC-562363BE2DF6}"/>
              </a:ext>
            </a:extLst>
          </p:cNvPr>
          <p:cNvSpPr txBox="1"/>
          <p:nvPr/>
        </p:nvSpPr>
        <p:spPr>
          <a:xfrm>
            <a:off x="3992205" y="4447077"/>
            <a:ext cx="12095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800" dirty="0"/>
              <a:t>Archiving </a:t>
            </a:r>
          </a:p>
          <a:p>
            <a:pPr algn="ctr"/>
            <a:r>
              <a:rPr lang="en-US" altLang="ja-JP" sz="800" dirty="0"/>
              <a:t>Document (L2)</a:t>
            </a:r>
            <a:endParaRPr kumimoji="1" lang="ja-JP" altLang="en-US" sz="800" dirty="0"/>
          </a:p>
        </p:txBody>
      </p:sp>
      <p:sp>
        <p:nvSpPr>
          <p:cNvPr id="44" name="矢印: 五方向 43">
            <a:extLst>
              <a:ext uri="{FF2B5EF4-FFF2-40B4-BE49-F238E27FC236}">
                <a16:creationId xmlns:a16="http://schemas.microsoft.com/office/drawing/2014/main" id="{97F8219F-1487-4F21-911F-DC900721C544}"/>
              </a:ext>
            </a:extLst>
          </p:cNvPr>
          <p:cNvSpPr/>
          <p:nvPr/>
        </p:nvSpPr>
        <p:spPr>
          <a:xfrm>
            <a:off x="1862074" y="4277216"/>
            <a:ext cx="1203396" cy="150109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800" dirty="0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CF4521FA-795E-4886-822A-01DA67A300F2}"/>
              </a:ext>
            </a:extLst>
          </p:cNvPr>
          <p:cNvSpPr txBox="1"/>
          <p:nvPr/>
        </p:nvSpPr>
        <p:spPr>
          <a:xfrm>
            <a:off x="1649606" y="4254884"/>
            <a:ext cx="166312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800" dirty="0"/>
              <a:t>Versioning policy (discussion)</a:t>
            </a:r>
            <a:endParaRPr kumimoji="1" lang="ja-JP" altLang="en-US" sz="800" dirty="0"/>
          </a:p>
        </p:txBody>
      </p:sp>
      <p:sp>
        <p:nvSpPr>
          <p:cNvPr id="46" name="矢印: 五方向 45">
            <a:extLst>
              <a:ext uri="{FF2B5EF4-FFF2-40B4-BE49-F238E27FC236}">
                <a16:creationId xmlns:a16="http://schemas.microsoft.com/office/drawing/2014/main" id="{5712DE2A-5B15-48D1-A69F-8761F9A2DE44}"/>
              </a:ext>
            </a:extLst>
          </p:cNvPr>
          <p:cNvSpPr/>
          <p:nvPr/>
        </p:nvSpPr>
        <p:spPr>
          <a:xfrm>
            <a:off x="3088957" y="4470995"/>
            <a:ext cx="1182599" cy="138808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800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7FF23CF2-625F-4856-9E33-B5E366B29329}"/>
              </a:ext>
            </a:extLst>
          </p:cNvPr>
          <p:cNvSpPr txBox="1"/>
          <p:nvPr/>
        </p:nvSpPr>
        <p:spPr>
          <a:xfrm>
            <a:off x="3070561" y="4435863"/>
            <a:ext cx="120952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800" dirty="0"/>
              <a:t>DOI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827B5546-54EE-4E9A-809F-28D0A7C1D0B9}"/>
              </a:ext>
            </a:extLst>
          </p:cNvPr>
          <p:cNvSpPr txBox="1"/>
          <p:nvPr/>
        </p:nvSpPr>
        <p:spPr>
          <a:xfrm>
            <a:off x="645905" y="4780775"/>
            <a:ext cx="1681358" cy="27699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200" b="1" dirty="0">
                <a:solidFill>
                  <a:schemeClr val="bg1"/>
                </a:solidFill>
              </a:rPr>
              <a:t>Analysis tool/web page</a:t>
            </a:r>
            <a:endParaRPr kumimoji="1" lang="ja-JP" altLang="en-US" sz="1200" b="1" dirty="0">
              <a:solidFill>
                <a:schemeClr val="bg1"/>
              </a:solidFill>
            </a:endParaRPr>
          </a:p>
        </p:txBody>
      </p:sp>
      <p:sp>
        <p:nvSpPr>
          <p:cNvPr id="53" name="矢印: 五方向 52">
            <a:extLst>
              <a:ext uri="{FF2B5EF4-FFF2-40B4-BE49-F238E27FC236}">
                <a16:creationId xmlns:a16="http://schemas.microsoft.com/office/drawing/2014/main" id="{3A752ECB-0F93-4554-9F39-38A95BD779A5}"/>
              </a:ext>
            </a:extLst>
          </p:cNvPr>
          <p:cNvSpPr/>
          <p:nvPr/>
        </p:nvSpPr>
        <p:spPr>
          <a:xfrm>
            <a:off x="1862074" y="5485893"/>
            <a:ext cx="1203396" cy="158647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800" dirty="0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4626D32B-B05A-4EC8-9688-9D72013251AB}"/>
              </a:ext>
            </a:extLst>
          </p:cNvPr>
          <p:cNvSpPr txBox="1"/>
          <p:nvPr/>
        </p:nvSpPr>
        <p:spPr>
          <a:xfrm>
            <a:off x="1736817" y="5383373"/>
            <a:ext cx="14005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800" dirty="0"/>
              <a:t>Load procedure </a:t>
            </a:r>
          </a:p>
          <a:p>
            <a:pPr algn="ctr"/>
            <a:r>
              <a:rPr kumimoji="1" lang="en-US" altLang="ja-JP" sz="800" dirty="0"/>
              <a:t>(IDL SPEDAS/</a:t>
            </a:r>
            <a:r>
              <a:rPr kumimoji="1" lang="en-US" altLang="ja-JP" sz="800" dirty="0" err="1"/>
              <a:t>PySPEDAS</a:t>
            </a:r>
            <a:r>
              <a:rPr kumimoji="1" lang="en-US" altLang="ja-JP" sz="800" dirty="0"/>
              <a:t>)</a:t>
            </a:r>
            <a:endParaRPr kumimoji="1" lang="ja-JP" altLang="en-US" sz="800" dirty="0"/>
          </a:p>
        </p:txBody>
      </p:sp>
      <p:sp>
        <p:nvSpPr>
          <p:cNvPr id="55" name="矢印: 五方向 54">
            <a:extLst>
              <a:ext uri="{FF2B5EF4-FFF2-40B4-BE49-F238E27FC236}">
                <a16:creationId xmlns:a16="http://schemas.microsoft.com/office/drawing/2014/main" id="{836CB1CA-1E78-48C6-AA33-E39C6FE908D2}"/>
              </a:ext>
            </a:extLst>
          </p:cNvPr>
          <p:cNvSpPr/>
          <p:nvPr/>
        </p:nvSpPr>
        <p:spPr>
          <a:xfrm>
            <a:off x="641880" y="5267712"/>
            <a:ext cx="1203396" cy="128573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800" dirty="0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80096504-739F-4E00-8C65-55676FC2040A}"/>
              </a:ext>
            </a:extLst>
          </p:cNvPr>
          <p:cNvSpPr txBox="1"/>
          <p:nvPr/>
        </p:nvSpPr>
        <p:spPr>
          <a:xfrm>
            <a:off x="164669" y="5234510"/>
            <a:ext cx="207175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800" dirty="0"/>
              <a:t>Conjunction Event Finder</a:t>
            </a:r>
            <a:endParaRPr kumimoji="1" lang="en-US" altLang="ja-JP" sz="800" b="1" dirty="0"/>
          </a:p>
        </p:txBody>
      </p:sp>
      <p:sp>
        <p:nvSpPr>
          <p:cNvPr id="57" name="矢印: 五方向 56">
            <a:extLst>
              <a:ext uri="{FF2B5EF4-FFF2-40B4-BE49-F238E27FC236}">
                <a16:creationId xmlns:a16="http://schemas.microsoft.com/office/drawing/2014/main" id="{AC4EACE8-8C1E-439A-BEDC-D701E2FC61B9}"/>
              </a:ext>
            </a:extLst>
          </p:cNvPr>
          <p:cNvSpPr/>
          <p:nvPr/>
        </p:nvSpPr>
        <p:spPr>
          <a:xfrm>
            <a:off x="3076909" y="5481392"/>
            <a:ext cx="1203396" cy="158647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800" dirty="0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8C42506C-C7DA-4825-8362-C4F4FB2485C9}"/>
              </a:ext>
            </a:extLst>
          </p:cNvPr>
          <p:cNvSpPr txBox="1"/>
          <p:nvPr/>
        </p:nvSpPr>
        <p:spPr>
          <a:xfrm>
            <a:off x="2951652" y="5458427"/>
            <a:ext cx="140058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800" dirty="0"/>
              <a:t>Quick Look</a:t>
            </a:r>
            <a:endParaRPr kumimoji="1" lang="ja-JP" altLang="en-US" sz="800" dirty="0"/>
          </a:p>
        </p:txBody>
      </p:sp>
      <p:sp>
        <p:nvSpPr>
          <p:cNvPr id="59" name="矢印: 五方向 58">
            <a:extLst>
              <a:ext uri="{FF2B5EF4-FFF2-40B4-BE49-F238E27FC236}">
                <a16:creationId xmlns:a16="http://schemas.microsoft.com/office/drawing/2014/main" id="{D6B11BF2-E7D9-4EC2-9F27-9E11865E0B51}"/>
              </a:ext>
            </a:extLst>
          </p:cNvPr>
          <p:cNvSpPr/>
          <p:nvPr/>
        </p:nvSpPr>
        <p:spPr>
          <a:xfrm>
            <a:off x="641880" y="5082898"/>
            <a:ext cx="4870057" cy="143510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800" dirty="0"/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89CBB443-48ED-463D-A71D-E172250C9269}"/>
              </a:ext>
            </a:extLst>
          </p:cNvPr>
          <p:cNvSpPr txBox="1"/>
          <p:nvPr/>
        </p:nvSpPr>
        <p:spPr>
          <a:xfrm>
            <a:off x="1679280" y="5057774"/>
            <a:ext cx="278558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800" dirty="0"/>
              <a:t>Integrated </a:t>
            </a:r>
            <a:r>
              <a:rPr lang="en-US" altLang="ja-JP" sz="800" dirty="0" err="1"/>
              <a:t>heliophysics</a:t>
            </a:r>
            <a:r>
              <a:rPr lang="en-US" altLang="ja-JP" sz="800" dirty="0"/>
              <a:t> data analysis tool</a:t>
            </a:r>
            <a:endParaRPr kumimoji="1" lang="en-US" altLang="ja-JP" sz="800" b="1" dirty="0"/>
          </a:p>
        </p:txBody>
      </p:sp>
      <p:sp>
        <p:nvSpPr>
          <p:cNvPr id="61" name="矢印: 五方向 60">
            <a:extLst>
              <a:ext uri="{FF2B5EF4-FFF2-40B4-BE49-F238E27FC236}">
                <a16:creationId xmlns:a16="http://schemas.microsoft.com/office/drawing/2014/main" id="{BF5DE94F-B8E2-4B52-876D-2A1DF0120354}"/>
              </a:ext>
            </a:extLst>
          </p:cNvPr>
          <p:cNvSpPr/>
          <p:nvPr/>
        </p:nvSpPr>
        <p:spPr>
          <a:xfrm>
            <a:off x="641866" y="4056155"/>
            <a:ext cx="1908282" cy="158088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800" dirty="0"/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86458166-FF87-4730-9067-F1C5A0415A35}"/>
              </a:ext>
            </a:extLst>
          </p:cNvPr>
          <p:cNvSpPr txBox="1"/>
          <p:nvPr/>
        </p:nvSpPr>
        <p:spPr>
          <a:xfrm>
            <a:off x="570501" y="4026423"/>
            <a:ext cx="180112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900" dirty="0"/>
              <a:t>Data sharing scheme (discussion)</a:t>
            </a:r>
          </a:p>
        </p:txBody>
      </p:sp>
      <p:sp>
        <p:nvSpPr>
          <p:cNvPr id="63" name="矢印: 五方向 62">
            <a:extLst>
              <a:ext uri="{FF2B5EF4-FFF2-40B4-BE49-F238E27FC236}">
                <a16:creationId xmlns:a16="http://schemas.microsoft.com/office/drawing/2014/main" id="{07715DDA-8917-4E28-BC28-C3BD41579C97}"/>
              </a:ext>
            </a:extLst>
          </p:cNvPr>
          <p:cNvSpPr/>
          <p:nvPr/>
        </p:nvSpPr>
        <p:spPr>
          <a:xfrm>
            <a:off x="1855435" y="5985249"/>
            <a:ext cx="2438400" cy="146012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800" dirty="0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0254FE14-74BD-413A-AEC4-0C3765537DFA}"/>
              </a:ext>
            </a:extLst>
          </p:cNvPr>
          <p:cNvSpPr txBox="1"/>
          <p:nvPr/>
        </p:nvSpPr>
        <p:spPr>
          <a:xfrm>
            <a:off x="2363321" y="5961022"/>
            <a:ext cx="140058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800" dirty="0"/>
              <a:t>Webpage</a:t>
            </a:r>
            <a:endParaRPr kumimoji="1" lang="ja-JP" altLang="en-US" sz="800" dirty="0"/>
          </a:p>
        </p:txBody>
      </p:sp>
      <p:sp>
        <p:nvSpPr>
          <p:cNvPr id="65" name="矢印: 五方向 64">
            <a:extLst>
              <a:ext uri="{FF2B5EF4-FFF2-40B4-BE49-F238E27FC236}">
                <a16:creationId xmlns:a16="http://schemas.microsoft.com/office/drawing/2014/main" id="{712C00B9-D500-487E-93EB-70251C23C801}"/>
              </a:ext>
            </a:extLst>
          </p:cNvPr>
          <p:cNvSpPr/>
          <p:nvPr/>
        </p:nvSpPr>
        <p:spPr>
          <a:xfrm>
            <a:off x="4293834" y="5980217"/>
            <a:ext cx="7297325" cy="151043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800" dirty="0"/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9000CB2C-425A-4F6F-9BF0-697D780C32E7}"/>
              </a:ext>
            </a:extLst>
          </p:cNvPr>
          <p:cNvSpPr txBox="1"/>
          <p:nvPr/>
        </p:nvSpPr>
        <p:spPr>
          <a:xfrm>
            <a:off x="8065187" y="5960990"/>
            <a:ext cx="140058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800" dirty="0"/>
              <a:t>Webpage maintenance</a:t>
            </a:r>
            <a:endParaRPr kumimoji="1" lang="ja-JP" altLang="en-US" sz="800" dirty="0"/>
          </a:p>
        </p:txBody>
      </p:sp>
      <p:sp>
        <p:nvSpPr>
          <p:cNvPr id="67" name="矢印: 五方向 66">
            <a:extLst>
              <a:ext uri="{FF2B5EF4-FFF2-40B4-BE49-F238E27FC236}">
                <a16:creationId xmlns:a16="http://schemas.microsoft.com/office/drawing/2014/main" id="{DAF84238-D8A5-4DEB-AACC-5A282AE949BF}"/>
              </a:ext>
            </a:extLst>
          </p:cNvPr>
          <p:cNvSpPr/>
          <p:nvPr/>
        </p:nvSpPr>
        <p:spPr>
          <a:xfrm>
            <a:off x="4302409" y="5481467"/>
            <a:ext cx="1203396" cy="158647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800" dirty="0"/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7FE7F221-E370-4431-86B2-7DB96317C27C}"/>
              </a:ext>
            </a:extLst>
          </p:cNvPr>
          <p:cNvSpPr txBox="1"/>
          <p:nvPr/>
        </p:nvSpPr>
        <p:spPr>
          <a:xfrm>
            <a:off x="4177152" y="5458502"/>
            <a:ext cx="140058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800" dirty="0"/>
              <a:t>Operation history</a:t>
            </a:r>
            <a:endParaRPr kumimoji="1" lang="ja-JP" altLang="en-US" sz="800" dirty="0"/>
          </a:p>
        </p:txBody>
      </p:sp>
      <p:sp>
        <p:nvSpPr>
          <p:cNvPr id="69" name="矢印: 五方向 68">
            <a:extLst>
              <a:ext uri="{FF2B5EF4-FFF2-40B4-BE49-F238E27FC236}">
                <a16:creationId xmlns:a16="http://schemas.microsoft.com/office/drawing/2014/main" id="{2C82CE46-7CE3-4808-BFA6-B9A260C03472}"/>
              </a:ext>
            </a:extLst>
          </p:cNvPr>
          <p:cNvSpPr/>
          <p:nvPr/>
        </p:nvSpPr>
        <p:spPr>
          <a:xfrm>
            <a:off x="6727511" y="6247594"/>
            <a:ext cx="4870057" cy="138392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800" dirty="0"/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6B1AD609-E50F-48C0-8531-A53318B22058}"/>
              </a:ext>
            </a:extLst>
          </p:cNvPr>
          <p:cNvSpPr txBox="1"/>
          <p:nvPr/>
        </p:nvSpPr>
        <p:spPr>
          <a:xfrm>
            <a:off x="8065187" y="6207745"/>
            <a:ext cx="163826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800" dirty="0"/>
              <a:t>Data analysis workshop (domestic)</a:t>
            </a:r>
            <a:endParaRPr kumimoji="1" lang="ja-JP" altLang="en-US" sz="800" dirty="0"/>
          </a:p>
        </p:txBody>
      </p:sp>
      <p:sp>
        <p:nvSpPr>
          <p:cNvPr id="71" name="矢印: 五方向 70">
            <a:extLst>
              <a:ext uri="{FF2B5EF4-FFF2-40B4-BE49-F238E27FC236}">
                <a16:creationId xmlns:a16="http://schemas.microsoft.com/office/drawing/2014/main" id="{648B93C2-CB00-4D79-910E-445A2817351C}"/>
              </a:ext>
            </a:extLst>
          </p:cNvPr>
          <p:cNvSpPr/>
          <p:nvPr/>
        </p:nvSpPr>
        <p:spPr>
          <a:xfrm>
            <a:off x="6727511" y="6501702"/>
            <a:ext cx="4863647" cy="148716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800" dirty="0"/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43671290-41DB-459A-BDBE-C177EB54EFD9}"/>
              </a:ext>
            </a:extLst>
          </p:cNvPr>
          <p:cNvSpPr txBox="1"/>
          <p:nvPr/>
        </p:nvSpPr>
        <p:spPr>
          <a:xfrm>
            <a:off x="7789365" y="6470280"/>
            <a:ext cx="225255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800" dirty="0"/>
              <a:t>Data analysis workshop (international)</a:t>
            </a:r>
            <a:endParaRPr kumimoji="1" lang="ja-JP" altLang="en-US" sz="800" dirty="0"/>
          </a:p>
        </p:txBody>
      </p:sp>
      <p:sp>
        <p:nvSpPr>
          <p:cNvPr id="73" name="矢印: 五方向 72">
            <a:extLst>
              <a:ext uri="{FF2B5EF4-FFF2-40B4-BE49-F238E27FC236}">
                <a16:creationId xmlns:a16="http://schemas.microsoft.com/office/drawing/2014/main" id="{4E82117C-E0EE-418C-913D-3221481DA738}"/>
              </a:ext>
            </a:extLst>
          </p:cNvPr>
          <p:cNvSpPr/>
          <p:nvPr/>
        </p:nvSpPr>
        <p:spPr>
          <a:xfrm>
            <a:off x="1862074" y="5733944"/>
            <a:ext cx="2409482" cy="146013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800" dirty="0"/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4A2BCB17-5126-4FB3-9AF7-874633FFB312}"/>
              </a:ext>
            </a:extLst>
          </p:cNvPr>
          <p:cNvSpPr txBox="1"/>
          <p:nvPr/>
        </p:nvSpPr>
        <p:spPr>
          <a:xfrm>
            <a:off x="2376206" y="5710979"/>
            <a:ext cx="140058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800" dirty="0"/>
              <a:t>SPICE</a:t>
            </a:r>
            <a:endParaRPr kumimoji="1" lang="ja-JP" altLang="en-US" sz="800" dirty="0"/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23CAE255-EA17-4FBB-929B-4A75649358DA}"/>
              </a:ext>
            </a:extLst>
          </p:cNvPr>
          <p:cNvSpPr txBox="1"/>
          <p:nvPr/>
        </p:nvSpPr>
        <p:spPr>
          <a:xfrm>
            <a:off x="6333386" y="1007058"/>
            <a:ext cx="832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FY2026</a:t>
            </a:r>
            <a:endParaRPr kumimoji="1" lang="ja-JP" altLang="en-US" sz="1400" b="1" dirty="0"/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392A8447-FBDF-4907-8BB0-F7F5F40A756D}"/>
              </a:ext>
            </a:extLst>
          </p:cNvPr>
          <p:cNvSpPr txBox="1"/>
          <p:nvPr/>
        </p:nvSpPr>
        <p:spPr>
          <a:xfrm>
            <a:off x="8775317" y="1013961"/>
            <a:ext cx="832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FY2027</a:t>
            </a:r>
            <a:endParaRPr kumimoji="1" lang="ja-JP" altLang="en-US" sz="1400" b="1" dirty="0"/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EA76B7F8-F076-4025-947C-397C4538C384}"/>
              </a:ext>
            </a:extLst>
          </p:cNvPr>
          <p:cNvSpPr txBox="1"/>
          <p:nvPr/>
        </p:nvSpPr>
        <p:spPr>
          <a:xfrm>
            <a:off x="11188500" y="1017672"/>
            <a:ext cx="832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FY2029</a:t>
            </a:r>
            <a:endParaRPr kumimoji="1" lang="ja-JP" altLang="en-US" sz="1400" b="1" dirty="0"/>
          </a:p>
        </p:txBody>
      </p:sp>
      <p:sp>
        <p:nvSpPr>
          <p:cNvPr id="80" name="矢印: 五方向 79">
            <a:extLst>
              <a:ext uri="{FF2B5EF4-FFF2-40B4-BE49-F238E27FC236}">
                <a16:creationId xmlns:a16="http://schemas.microsoft.com/office/drawing/2014/main" id="{F8DAC479-3B9E-46C9-92DF-1A5FBD98D3DA}"/>
              </a:ext>
            </a:extLst>
          </p:cNvPr>
          <p:cNvSpPr/>
          <p:nvPr/>
        </p:nvSpPr>
        <p:spPr>
          <a:xfrm>
            <a:off x="3088957" y="4276817"/>
            <a:ext cx="8502202" cy="150109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800" dirty="0"/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60D0FE65-BDA1-4DFD-AC95-03C4A106C59D}"/>
              </a:ext>
            </a:extLst>
          </p:cNvPr>
          <p:cNvSpPr txBox="1"/>
          <p:nvPr/>
        </p:nvSpPr>
        <p:spPr>
          <a:xfrm>
            <a:off x="5893317" y="4260649"/>
            <a:ext cx="166312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800" dirty="0"/>
              <a:t>Versioning</a:t>
            </a:r>
            <a:endParaRPr kumimoji="1" lang="ja-JP" altLang="en-US" sz="800" dirty="0"/>
          </a:p>
        </p:txBody>
      </p:sp>
      <p:sp>
        <p:nvSpPr>
          <p:cNvPr id="83" name="矢印: 五方向 82">
            <a:extLst>
              <a:ext uri="{FF2B5EF4-FFF2-40B4-BE49-F238E27FC236}">
                <a16:creationId xmlns:a16="http://schemas.microsoft.com/office/drawing/2014/main" id="{A472DF32-E862-42E7-8E43-5276B194A030}"/>
              </a:ext>
            </a:extLst>
          </p:cNvPr>
          <p:cNvSpPr/>
          <p:nvPr/>
        </p:nvSpPr>
        <p:spPr>
          <a:xfrm>
            <a:off x="9172052" y="4483832"/>
            <a:ext cx="587002" cy="255181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800" dirty="0"/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F88D29CE-2930-458A-9925-07DD396C8196}"/>
              </a:ext>
            </a:extLst>
          </p:cNvPr>
          <p:cNvSpPr txBox="1"/>
          <p:nvPr/>
        </p:nvSpPr>
        <p:spPr>
          <a:xfrm>
            <a:off x="8828180" y="4449147"/>
            <a:ext cx="12095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800" dirty="0"/>
              <a:t>Archiving </a:t>
            </a:r>
          </a:p>
          <a:p>
            <a:pPr algn="ctr"/>
            <a:r>
              <a:rPr lang="en-US" altLang="ja-JP" sz="800" dirty="0"/>
              <a:t>Document (L3)</a:t>
            </a:r>
            <a:endParaRPr kumimoji="1" lang="ja-JP" altLang="en-US" sz="800" dirty="0"/>
          </a:p>
        </p:txBody>
      </p:sp>
      <p:sp>
        <p:nvSpPr>
          <p:cNvPr id="93" name="正方形/長方形 92">
            <a:extLst>
              <a:ext uri="{FF2B5EF4-FFF2-40B4-BE49-F238E27FC236}">
                <a16:creationId xmlns:a16="http://schemas.microsoft.com/office/drawing/2014/main" id="{896C2FAE-ACBD-414C-BB33-190293263C32}"/>
              </a:ext>
            </a:extLst>
          </p:cNvPr>
          <p:cNvSpPr/>
          <p:nvPr/>
        </p:nvSpPr>
        <p:spPr>
          <a:xfrm>
            <a:off x="6734715" y="3107053"/>
            <a:ext cx="4862839" cy="207032"/>
          </a:xfrm>
          <a:prstGeom prst="rect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正方形/長方形 93">
            <a:extLst>
              <a:ext uri="{FF2B5EF4-FFF2-40B4-BE49-F238E27FC236}">
                <a16:creationId xmlns:a16="http://schemas.microsoft.com/office/drawing/2014/main" id="{6D1A9828-0C71-4375-A490-3F37269DC252}"/>
              </a:ext>
            </a:extLst>
          </p:cNvPr>
          <p:cNvSpPr/>
          <p:nvPr/>
        </p:nvSpPr>
        <p:spPr>
          <a:xfrm>
            <a:off x="6730202" y="3312894"/>
            <a:ext cx="4861398" cy="258396"/>
          </a:xfrm>
          <a:prstGeom prst="rect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矢印: 五方向 94">
            <a:extLst>
              <a:ext uri="{FF2B5EF4-FFF2-40B4-BE49-F238E27FC236}">
                <a16:creationId xmlns:a16="http://schemas.microsoft.com/office/drawing/2014/main" id="{BEC7AE3E-688C-4941-B8F6-8704E48D4078}"/>
              </a:ext>
            </a:extLst>
          </p:cNvPr>
          <p:cNvSpPr/>
          <p:nvPr/>
        </p:nvSpPr>
        <p:spPr>
          <a:xfrm>
            <a:off x="6739852" y="3347869"/>
            <a:ext cx="828175" cy="174623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900" dirty="0"/>
              <a:t>Design</a:t>
            </a:r>
            <a:endParaRPr kumimoji="1" lang="ja-JP" altLang="en-US" sz="900" dirty="0"/>
          </a:p>
        </p:txBody>
      </p:sp>
      <p:sp>
        <p:nvSpPr>
          <p:cNvPr id="99" name="矢印: 五方向 98">
            <a:extLst>
              <a:ext uri="{FF2B5EF4-FFF2-40B4-BE49-F238E27FC236}">
                <a16:creationId xmlns:a16="http://schemas.microsoft.com/office/drawing/2014/main" id="{45739D78-6149-470F-B995-9623FA56AA5A}"/>
              </a:ext>
            </a:extLst>
          </p:cNvPr>
          <p:cNvSpPr/>
          <p:nvPr/>
        </p:nvSpPr>
        <p:spPr>
          <a:xfrm>
            <a:off x="8408129" y="3345569"/>
            <a:ext cx="771306" cy="179222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800" dirty="0"/>
          </a:p>
        </p:txBody>
      </p:sp>
      <p:sp>
        <p:nvSpPr>
          <p:cNvPr id="100" name="矢印: 五方向 99">
            <a:extLst>
              <a:ext uri="{FF2B5EF4-FFF2-40B4-BE49-F238E27FC236}">
                <a16:creationId xmlns:a16="http://schemas.microsoft.com/office/drawing/2014/main" id="{DFD00A26-AC3D-4814-8AC2-C0E60E3ECCCE}"/>
              </a:ext>
            </a:extLst>
          </p:cNvPr>
          <p:cNvSpPr/>
          <p:nvPr/>
        </p:nvSpPr>
        <p:spPr>
          <a:xfrm>
            <a:off x="7568029" y="3347869"/>
            <a:ext cx="840099" cy="174623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900" dirty="0"/>
              <a:t>Production</a:t>
            </a:r>
            <a:endParaRPr kumimoji="1" lang="ja-JP" altLang="en-US" sz="900" dirty="0"/>
          </a:p>
        </p:txBody>
      </p:sp>
      <p:sp>
        <p:nvSpPr>
          <p:cNvPr id="101" name="矢印: 五方向 100">
            <a:extLst>
              <a:ext uri="{FF2B5EF4-FFF2-40B4-BE49-F238E27FC236}">
                <a16:creationId xmlns:a16="http://schemas.microsoft.com/office/drawing/2014/main" id="{74E13A28-F60E-4231-8824-69E3B9DDA877}"/>
              </a:ext>
            </a:extLst>
          </p:cNvPr>
          <p:cNvSpPr/>
          <p:nvPr/>
        </p:nvSpPr>
        <p:spPr>
          <a:xfrm>
            <a:off x="8402666" y="3120114"/>
            <a:ext cx="3188491" cy="179222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900" dirty="0"/>
              <a:t>Data calibration / update</a:t>
            </a:r>
            <a:endParaRPr kumimoji="1" lang="ja-JP" altLang="en-US" sz="900" dirty="0"/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1136BACF-2091-4F22-AFD6-2ACEF7DCEE28}"/>
              </a:ext>
            </a:extLst>
          </p:cNvPr>
          <p:cNvSpPr txBox="1"/>
          <p:nvPr/>
        </p:nvSpPr>
        <p:spPr>
          <a:xfrm>
            <a:off x="6672614" y="3107136"/>
            <a:ext cx="180833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050" b="1" dirty="0"/>
              <a:t>Science data production (L3)</a:t>
            </a:r>
          </a:p>
        </p:txBody>
      </p:sp>
      <p:sp>
        <p:nvSpPr>
          <p:cNvPr id="115" name="正方形/長方形 114">
            <a:extLst>
              <a:ext uri="{FF2B5EF4-FFF2-40B4-BE49-F238E27FC236}">
                <a16:creationId xmlns:a16="http://schemas.microsoft.com/office/drawing/2014/main" id="{3A047A84-3D51-47CD-9972-CCAD1A30EB64}"/>
              </a:ext>
            </a:extLst>
          </p:cNvPr>
          <p:cNvSpPr/>
          <p:nvPr/>
        </p:nvSpPr>
        <p:spPr>
          <a:xfrm>
            <a:off x="645905" y="2166019"/>
            <a:ext cx="10953073" cy="450283"/>
          </a:xfrm>
          <a:prstGeom prst="rect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矢印: 五方向 115">
            <a:extLst>
              <a:ext uri="{FF2B5EF4-FFF2-40B4-BE49-F238E27FC236}">
                <a16:creationId xmlns:a16="http://schemas.microsoft.com/office/drawing/2014/main" id="{3811D54F-398F-4B7F-8ED1-4AD3048ABCEF}"/>
              </a:ext>
            </a:extLst>
          </p:cNvPr>
          <p:cNvSpPr/>
          <p:nvPr/>
        </p:nvSpPr>
        <p:spPr>
          <a:xfrm>
            <a:off x="645905" y="2405654"/>
            <a:ext cx="4856455" cy="172801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900" dirty="0"/>
              <a:t>Design/Production</a:t>
            </a:r>
            <a:endParaRPr kumimoji="1" lang="ja-JP" altLang="en-US" sz="900" dirty="0"/>
          </a:p>
        </p:txBody>
      </p:sp>
      <p:sp>
        <p:nvSpPr>
          <p:cNvPr id="117" name="矢印: 五方向 116">
            <a:extLst>
              <a:ext uri="{FF2B5EF4-FFF2-40B4-BE49-F238E27FC236}">
                <a16:creationId xmlns:a16="http://schemas.microsoft.com/office/drawing/2014/main" id="{09F70243-F2B1-4081-A77F-839BC2245174}"/>
              </a:ext>
            </a:extLst>
          </p:cNvPr>
          <p:cNvSpPr/>
          <p:nvPr/>
        </p:nvSpPr>
        <p:spPr>
          <a:xfrm>
            <a:off x="5559790" y="2403378"/>
            <a:ext cx="1058052" cy="177352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800" dirty="0"/>
          </a:p>
        </p:txBody>
      </p:sp>
      <p:sp>
        <p:nvSpPr>
          <p:cNvPr id="119" name="矢印: 五方向 118">
            <a:extLst>
              <a:ext uri="{FF2B5EF4-FFF2-40B4-BE49-F238E27FC236}">
                <a16:creationId xmlns:a16="http://schemas.microsoft.com/office/drawing/2014/main" id="{691FD865-5555-43FD-8170-E059FE1E1746}"/>
              </a:ext>
            </a:extLst>
          </p:cNvPr>
          <p:cNvSpPr/>
          <p:nvPr/>
        </p:nvSpPr>
        <p:spPr>
          <a:xfrm>
            <a:off x="3235783" y="2197922"/>
            <a:ext cx="8360332" cy="172998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900" dirty="0"/>
              <a:t>Data calibration / update</a:t>
            </a:r>
            <a:endParaRPr kumimoji="1" lang="ja-JP" altLang="en-US" sz="900" dirty="0"/>
          </a:p>
        </p:txBody>
      </p: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4E13A15A-297F-4461-9B61-0D1939D36C88}"/>
              </a:ext>
            </a:extLst>
          </p:cNvPr>
          <p:cNvSpPr txBox="1"/>
          <p:nvPr/>
        </p:nvSpPr>
        <p:spPr>
          <a:xfrm>
            <a:off x="608698" y="2174610"/>
            <a:ext cx="223610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050" b="1" dirty="0"/>
              <a:t>Science data production (L2)</a:t>
            </a:r>
          </a:p>
        </p:txBody>
      </p:sp>
      <p:sp>
        <p:nvSpPr>
          <p:cNvPr id="123" name="正方形/長方形 122">
            <a:extLst>
              <a:ext uri="{FF2B5EF4-FFF2-40B4-BE49-F238E27FC236}">
                <a16:creationId xmlns:a16="http://schemas.microsoft.com/office/drawing/2014/main" id="{7F922FDC-9D88-471B-A3F0-7B4AFA863144}"/>
              </a:ext>
            </a:extLst>
          </p:cNvPr>
          <p:cNvSpPr/>
          <p:nvPr/>
        </p:nvSpPr>
        <p:spPr>
          <a:xfrm>
            <a:off x="1173968" y="2657750"/>
            <a:ext cx="4345200" cy="219010"/>
          </a:xfrm>
          <a:prstGeom prst="rect">
            <a:avLst/>
          </a:prstGeom>
          <a:solidFill>
            <a:schemeClr val="accent6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正方形/長方形 123">
            <a:extLst>
              <a:ext uri="{FF2B5EF4-FFF2-40B4-BE49-F238E27FC236}">
                <a16:creationId xmlns:a16="http://schemas.microsoft.com/office/drawing/2014/main" id="{BBADFE1B-31B0-46B0-AEAE-A6D5DDCBFBFD}"/>
              </a:ext>
            </a:extLst>
          </p:cNvPr>
          <p:cNvSpPr/>
          <p:nvPr/>
        </p:nvSpPr>
        <p:spPr>
          <a:xfrm>
            <a:off x="1173968" y="2877267"/>
            <a:ext cx="4345200" cy="188972"/>
          </a:xfrm>
          <a:prstGeom prst="rect">
            <a:avLst/>
          </a:prstGeom>
          <a:solidFill>
            <a:schemeClr val="accent6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C8011E24-9127-46F0-83B9-BFA7D5037193}"/>
              </a:ext>
            </a:extLst>
          </p:cNvPr>
          <p:cNvSpPr txBox="1"/>
          <p:nvPr/>
        </p:nvSpPr>
        <p:spPr>
          <a:xfrm>
            <a:off x="1140323" y="2644027"/>
            <a:ext cx="319060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050" b="1" dirty="0"/>
              <a:t>Pre-science data release (L2pre) </a:t>
            </a: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8FC7B1D3-E5EC-43E5-A003-F0507BBBBAD9}"/>
              </a:ext>
            </a:extLst>
          </p:cNvPr>
          <p:cNvSpPr/>
          <p:nvPr/>
        </p:nvSpPr>
        <p:spPr>
          <a:xfrm>
            <a:off x="5554007" y="2661712"/>
            <a:ext cx="6042107" cy="219010"/>
          </a:xfrm>
          <a:prstGeom prst="rect">
            <a:avLst/>
          </a:prstGeom>
          <a:solidFill>
            <a:schemeClr val="accent6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22AF44CA-6AA4-45CC-8B84-8C7A75EC2406}"/>
              </a:ext>
            </a:extLst>
          </p:cNvPr>
          <p:cNvSpPr txBox="1"/>
          <p:nvPr/>
        </p:nvSpPr>
        <p:spPr>
          <a:xfrm>
            <a:off x="5491907" y="2649631"/>
            <a:ext cx="229745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050" b="1" dirty="0"/>
              <a:t>Science data release (L2)</a:t>
            </a:r>
          </a:p>
        </p:txBody>
      </p:sp>
      <p:sp>
        <p:nvSpPr>
          <p:cNvPr id="125" name="矢印: 五方向 124">
            <a:extLst>
              <a:ext uri="{FF2B5EF4-FFF2-40B4-BE49-F238E27FC236}">
                <a16:creationId xmlns:a16="http://schemas.microsoft.com/office/drawing/2014/main" id="{3F89BFF6-2DB3-4C8D-9C21-7522D9EB095B}"/>
              </a:ext>
            </a:extLst>
          </p:cNvPr>
          <p:cNvSpPr/>
          <p:nvPr/>
        </p:nvSpPr>
        <p:spPr>
          <a:xfrm>
            <a:off x="1217529" y="2859846"/>
            <a:ext cx="4239756" cy="168960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900" dirty="0"/>
              <a:t>Release (project only)</a:t>
            </a:r>
          </a:p>
        </p:txBody>
      </p:sp>
      <p:sp>
        <p:nvSpPr>
          <p:cNvPr id="76" name="矢印: 五方向 75">
            <a:extLst>
              <a:ext uri="{FF2B5EF4-FFF2-40B4-BE49-F238E27FC236}">
                <a16:creationId xmlns:a16="http://schemas.microsoft.com/office/drawing/2014/main" id="{295F6CF7-39C6-456E-B5DC-E9C8D10E9FC1}"/>
              </a:ext>
            </a:extLst>
          </p:cNvPr>
          <p:cNvSpPr/>
          <p:nvPr/>
        </p:nvSpPr>
        <p:spPr>
          <a:xfrm>
            <a:off x="5604062" y="2859846"/>
            <a:ext cx="5953449" cy="168960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900" dirty="0"/>
              <a:t>Release</a:t>
            </a:r>
          </a:p>
        </p:txBody>
      </p: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4262323F-DDDF-43C1-8F08-E2819515F0EE}"/>
              </a:ext>
            </a:extLst>
          </p:cNvPr>
          <p:cNvSpPr/>
          <p:nvPr/>
        </p:nvSpPr>
        <p:spPr>
          <a:xfrm>
            <a:off x="8359346" y="3831697"/>
            <a:ext cx="3241149" cy="188972"/>
          </a:xfrm>
          <a:prstGeom prst="rect">
            <a:avLst/>
          </a:prstGeom>
          <a:solidFill>
            <a:schemeClr val="accent6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正方形/長方形 89">
            <a:extLst>
              <a:ext uri="{FF2B5EF4-FFF2-40B4-BE49-F238E27FC236}">
                <a16:creationId xmlns:a16="http://schemas.microsoft.com/office/drawing/2014/main" id="{3F5F03DB-A214-4952-A45C-10B36E1630CC}"/>
              </a:ext>
            </a:extLst>
          </p:cNvPr>
          <p:cNvSpPr/>
          <p:nvPr/>
        </p:nvSpPr>
        <p:spPr>
          <a:xfrm>
            <a:off x="8359346" y="3611481"/>
            <a:ext cx="3246107" cy="219010"/>
          </a:xfrm>
          <a:prstGeom prst="rect">
            <a:avLst/>
          </a:prstGeom>
          <a:solidFill>
            <a:schemeClr val="accent6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60A54F63-EE40-45FA-BCF0-E665D6B2BCDE}"/>
              </a:ext>
            </a:extLst>
          </p:cNvPr>
          <p:cNvSpPr txBox="1"/>
          <p:nvPr/>
        </p:nvSpPr>
        <p:spPr>
          <a:xfrm>
            <a:off x="8302603" y="3598808"/>
            <a:ext cx="229745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050" b="1" dirty="0"/>
              <a:t>Science data release (L3)</a:t>
            </a:r>
          </a:p>
        </p:txBody>
      </p:sp>
      <p:sp>
        <p:nvSpPr>
          <p:cNvPr id="92" name="矢印: 五方向 91">
            <a:extLst>
              <a:ext uri="{FF2B5EF4-FFF2-40B4-BE49-F238E27FC236}">
                <a16:creationId xmlns:a16="http://schemas.microsoft.com/office/drawing/2014/main" id="{CAC5E2F5-25FA-421C-B7B5-258DE749F403}"/>
              </a:ext>
            </a:extLst>
          </p:cNvPr>
          <p:cNvSpPr/>
          <p:nvPr/>
        </p:nvSpPr>
        <p:spPr>
          <a:xfrm>
            <a:off x="8402666" y="3809615"/>
            <a:ext cx="3164184" cy="168960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/>
              <a:t>Release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06A8F956-C445-46CE-A8CA-7490D94D609A}"/>
              </a:ext>
            </a:extLst>
          </p:cNvPr>
          <p:cNvSpPr txBox="1"/>
          <p:nvPr/>
        </p:nvSpPr>
        <p:spPr>
          <a:xfrm>
            <a:off x="5013242" y="706651"/>
            <a:ext cx="9973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100" b="1" dirty="0"/>
              <a:t>Mercury orbit</a:t>
            </a:r>
          </a:p>
          <a:p>
            <a:pPr algn="ctr"/>
            <a:r>
              <a:rPr kumimoji="1" lang="en-US" altLang="ja-JP" sz="1100" b="1" dirty="0"/>
              <a:t>insertion</a:t>
            </a:r>
            <a:endParaRPr kumimoji="1" lang="ja-JP" altLang="en-US" sz="1100" b="1" dirty="0"/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E4107FAB-F10F-4CBD-AAA8-B3DB530D8C30}"/>
              </a:ext>
            </a:extLst>
          </p:cNvPr>
          <p:cNvSpPr txBox="1"/>
          <p:nvPr/>
        </p:nvSpPr>
        <p:spPr>
          <a:xfrm>
            <a:off x="6204348" y="598929"/>
            <a:ext cx="10663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100" b="1" dirty="0"/>
              <a:t>Nominal</a:t>
            </a:r>
          </a:p>
          <a:p>
            <a:pPr algn="ctr"/>
            <a:r>
              <a:rPr kumimoji="1" lang="en-US" altLang="ja-JP" sz="1100" b="1" dirty="0"/>
              <a:t>operation start</a:t>
            </a:r>
            <a:endParaRPr kumimoji="1" lang="ja-JP" altLang="en-US" sz="1100" b="1" dirty="0"/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60A93AE4-39E0-4EBD-B6DF-59FA78688BAC}"/>
              </a:ext>
            </a:extLst>
          </p:cNvPr>
          <p:cNvSpPr txBox="1"/>
          <p:nvPr/>
        </p:nvSpPr>
        <p:spPr>
          <a:xfrm>
            <a:off x="7642928" y="830872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100" b="1" dirty="0"/>
              <a:t>0.5 </a:t>
            </a:r>
            <a:r>
              <a:rPr lang="en-US" altLang="ja-JP" sz="1100" b="1" dirty="0" err="1"/>
              <a:t>yrs</a:t>
            </a:r>
            <a:endParaRPr kumimoji="1" lang="ja-JP" altLang="en-US" sz="1100" b="1" dirty="0"/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1F56A41C-E597-4E41-AEF5-D1A78DF8049B}"/>
              </a:ext>
            </a:extLst>
          </p:cNvPr>
          <p:cNvSpPr txBox="1"/>
          <p:nvPr/>
        </p:nvSpPr>
        <p:spPr>
          <a:xfrm>
            <a:off x="8601234" y="492318"/>
            <a:ext cx="113524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100" b="1" dirty="0"/>
              <a:t>End of</a:t>
            </a:r>
          </a:p>
          <a:p>
            <a:pPr algn="ctr"/>
            <a:r>
              <a:rPr kumimoji="1" lang="en-US" altLang="ja-JP" sz="1100" b="1" dirty="0"/>
              <a:t>Nom. Operation</a:t>
            </a:r>
          </a:p>
          <a:p>
            <a:pPr algn="ctr"/>
            <a:r>
              <a:rPr kumimoji="1" lang="en-US" altLang="ja-JP" sz="1100" b="1" dirty="0"/>
              <a:t>1 </a:t>
            </a:r>
            <a:r>
              <a:rPr kumimoji="1" lang="en-US" altLang="ja-JP" sz="1100" b="1" dirty="0" err="1"/>
              <a:t>yr</a:t>
            </a:r>
            <a:endParaRPr kumimoji="1" lang="ja-JP" altLang="en-US" sz="1100" b="1" dirty="0"/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10F19538-C80A-444A-9EF5-39A18DCB3FC6}"/>
              </a:ext>
            </a:extLst>
          </p:cNvPr>
          <p:cNvSpPr txBox="1"/>
          <p:nvPr/>
        </p:nvSpPr>
        <p:spPr>
          <a:xfrm>
            <a:off x="9922134" y="492318"/>
            <a:ext cx="88517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100" b="1" dirty="0"/>
              <a:t>Mission</a:t>
            </a:r>
          </a:p>
          <a:p>
            <a:pPr algn="ctr"/>
            <a:r>
              <a:rPr kumimoji="1" lang="en-US" altLang="ja-JP" sz="1100" b="1" dirty="0"/>
              <a:t>termination</a:t>
            </a:r>
          </a:p>
          <a:p>
            <a:pPr algn="ctr"/>
            <a:r>
              <a:rPr kumimoji="1" lang="en-US" altLang="ja-JP" sz="1100" b="1" dirty="0"/>
              <a:t>2 </a:t>
            </a:r>
            <a:r>
              <a:rPr kumimoji="1" lang="en-US" altLang="ja-JP" sz="1100" b="1" dirty="0" err="1"/>
              <a:t>yrs</a:t>
            </a:r>
            <a:endParaRPr kumimoji="1" lang="en-US" altLang="ja-JP" sz="1100" b="1" dirty="0"/>
          </a:p>
        </p:txBody>
      </p: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2F3E4721-F7CC-4F76-8A3C-CB59A205A589}"/>
              </a:ext>
            </a:extLst>
          </p:cNvPr>
          <p:cNvSpPr txBox="1"/>
          <p:nvPr/>
        </p:nvSpPr>
        <p:spPr>
          <a:xfrm>
            <a:off x="5491907" y="2373665"/>
            <a:ext cx="136315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900" dirty="0"/>
              <a:t>PDS4  Production</a:t>
            </a:r>
            <a:endParaRPr kumimoji="1" lang="ja-JP" altLang="en-US" sz="900" dirty="0"/>
          </a:p>
        </p:txBody>
      </p:sp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35EE111B-A014-4A2C-BFFF-D8A83EF9FF31}"/>
              </a:ext>
            </a:extLst>
          </p:cNvPr>
          <p:cNvSpPr txBox="1"/>
          <p:nvPr/>
        </p:nvSpPr>
        <p:spPr>
          <a:xfrm>
            <a:off x="8354715" y="3319407"/>
            <a:ext cx="136315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900" dirty="0"/>
              <a:t>PDS4 Design/Production</a:t>
            </a:r>
            <a:endParaRPr kumimoji="1" lang="ja-JP" altLang="en-US" sz="900" dirty="0"/>
          </a:p>
        </p:txBody>
      </p:sp>
      <p:sp>
        <p:nvSpPr>
          <p:cNvPr id="103" name="矢印: 五方向 102">
            <a:extLst>
              <a:ext uri="{FF2B5EF4-FFF2-40B4-BE49-F238E27FC236}">
                <a16:creationId xmlns:a16="http://schemas.microsoft.com/office/drawing/2014/main" id="{A48BC3A0-E680-4A95-9575-DA279A57D70B}"/>
              </a:ext>
            </a:extLst>
          </p:cNvPr>
          <p:cNvSpPr/>
          <p:nvPr/>
        </p:nvSpPr>
        <p:spPr>
          <a:xfrm>
            <a:off x="1331655" y="2867901"/>
            <a:ext cx="1218493" cy="163338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800" dirty="0"/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E35AAEDC-4AD6-43AD-9DF5-884A4EE65E11}"/>
              </a:ext>
            </a:extLst>
          </p:cNvPr>
          <p:cNvSpPr txBox="1"/>
          <p:nvPr/>
        </p:nvSpPr>
        <p:spPr>
          <a:xfrm>
            <a:off x="1271111" y="2848966"/>
            <a:ext cx="136315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900" dirty="0"/>
              <a:t>PDS4 Design/Production</a:t>
            </a:r>
            <a:endParaRPr kumimoji="1" lang="ja-JP" altLang="en-US" sz="900" dirty="0"/>
          </a:p>
        </p:txBody>
      </p:sp>
      <p:sp>
        <p:nvSpPr>
          <p:cNvPr id="88" name="テキスト ボックス 3">
            <a:extLst>
              <a:ext uri="{FF2B5EF4-FFF2-40B4-BE49-F238E27FC236}">
                <a16:creationId xmlns:a16="http://schemas.microsoft.com/office/drawing/2014/main" id="{299AC801-3C8C-4DFA-573B-A3B77AF12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040" y="-10889"/>
            <a:ext cx="12202039" cy="523220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Data Handling Schedule</a:t>
            </a:r>
            <a:endParaRPr lang="ja-JP" altLang="en-US" sz="2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9628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34D5530D-0E63-494B-9FF5-3B0C795560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037" b="57471"/>
          <a:stretch/>
        </p:blipFill>
        <p:spPr>
          <a:xfrm>
            <a:off x="1954073" y="4401559"/>
            <a:ext cx="8460082" cy="1347913"/>
          </a:xfrm>
          <a:prstGeom prst="rect">
            <a:avLst/>
          </a:prstGeom>
        </p:spPr>
      </p:pic>
      <p:sp>
        <p:nvSpPr>
          <p:cNvPr id="3" name="テキスト ボックス 3">
            <a:extLst>
              <a:ext uri="{FF2B5EF4-FFF2-40B4-BE49-F238E27FC236}">
                <a16:creationId xmlns:a16="http://schemas.microsoft.com/office/drawing/2014/main" id="{37F356B2-EC9F-40F3-A7D7-F7BBA5F27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040" y="-10889"/>
            <a:ext cx="12202039" cy="523220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Example of Level-2 pre CDF file (MPPE/MIA)</a:t>
            </a:r>
            <a:endParaRPr lang="ja-JP" altLang="en-US" sz="2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B10352-B7B1-4E8C-B74D-B18634F611E3}"/>
              </a:ext>
            </a:extLst>
          </p:cNvPr>
          <p:cNvSpPr txBox="1"/>
          <p:nvPr/>
        </p:nvSpPr>
        <p:spPr>
          <a:xfrm>
            <a:off x="262468" y="3667607"/>
            <a:ext cx="10729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Repository address at science center webpage (MPPE/MIA): </a:t>
            </a:r>
          </a:p>
          <a:p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  https://chs.isee.nagoya-u.ac.jp/data/chs/satellite/mio/cdf/mppe/mia/l2pre/etall/yyyy/mm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1FF9A45-07D2-4B30-8BE5-2BF774ACDCC8}"/>
              </a:ext>
            </a:extLst>
          </p:cNvPr>
          <p:cNvSpPr txBox="1"/>
          <p:nvPr/>
        </p:nvSpPr>
        <p:spPr>
          <a:xfrm>
            <a:off x="194735" y="5924714"/>
            <a:ext cx="72731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File name (MPPE/MIA): </a:t>
            </a:r>
          </a:p>
          <a:p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  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bc_mmo_mppe-mia_l2p_l_et_all_20210809_r00_v00_00.cdf</a:t>
            </a: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0A69BA0-B72F-47FD-9E3A-8FA176F5F734}"/>
              </a:ext>
            </a:extLst>
          </p:cNvPr>
          <p:cNvSpPr txBox="1"/>
          <p:nvPr/>
        </p:nvSpPr>
        <p:spPr>
          <a:xfrm>
            <a:off x="262468" y="726002"/>
            <a:ext cx="50756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Current plan for Level-2 pre CDF files:</a:t>
            </a:r>
          </a:p>
          <a:p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  MIA, MEA, PWI (OFA-spectrum), and SPM</a:t>
            </a:r>
          </a:p>
          <a:p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コンテンツ プレースホルダー 5">
            <a:extLst>
              <a:ext uri="{FF2B5EF4-FFF2-40B4-BE49-F238E27FC236}">
                <a16:creationId xmlns:a16="http://schemas.microsoft.com/office/drawing/2014/main" id="{30D1C3B5-8BE0-49ED-B39E-07E252DBA02E}"/>
              </a:ext>
            </a:extLst>
          </p:cNvPr>
          <p:cNvSpPr txBox="1">
            <a:spLocks/>
          </p:cNvSpPr>
          <p:nvPr/>
        </p:nvSpPr>
        <p:spPr>
          <a:xfrm>
            <a:off x="736601" y="1595353"/>
            <a:ext cx="10337800" cy="17187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   made to be compliant with the PDS4 compatible CDF-A specifications: </a:t>
            </a:r>
          </a:p>
          <a:p>
            <a:pPr lvl="1"/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Carry the ISTP/IACG compliant metadata</a:t>
            </a:r>
          </a:p>
          <a:p>
            <a:pPr lvl="1"/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No compression applied for either of file and variable.</a:t>
            </a:r>
          </a:p>
          <a:p>
            <a:pPr lvl="1"/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Includes some metadata as appear in some MAVEN files.</a:t>
            </a:r>
          </a:p>
        </p:txBody>
      </p:sp>
    </p:spTree>
    <p:extLst>
      <p:ext uri="{BB962C8B-B14F-4D97-AF65-F5344CB8AC3E}">
        <p14:creationId xmlns:p14="http://schemas.microsoft.com/office/powerpoint/2010/main" val="3594250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3">
            <a:extLst>
              <a:ext uri="{FF2B5EF4-FFF2-40B4-BE49-F238E27FC236}">
                <a16:creationId xmlns:a16="http://schemas.microsoft.com/office/drawing/2014/main" id="{37F356B2-EC9F-40F3-A7D7-F7BBA5F27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040" y="-10889"/>
            <a:ext cx="12202039" cy="523220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Example of Level-2 pre CDF file (MPPE/MIA)</a:t>
            </a:r>
            <a:endParaRPr lang="ja-JP" altLang="en-US" sz="2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B10352-B7B1-4E8C-B74D-B18634F611E3}"/>
              </a:ext>
            </a:extLst>
          </p:cNvPr>
          <p:cNvSpPr txBox="1"/>
          <p:nvPr/>
        </p:nvSpPr>
        <p:spPr>
          <a:xfrm>
            <a:off x="245534" y="645874"/>
            <a:ext cx="3050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Dump of the data block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1FF9A45-07D2-4B30-8BE5-2BF774ACDCC8}"/>
              </a:ext>
            </a:extLst>
          </p:cNvPr>
          <p:cNvSpPr txBox="1"/>
          <p:nvPr/>
        </p:nvSpPr>
        <p:spPr>
          <a:xfrm>
            <a:off x="245534" y="3636205"/>
            <a:ext cx="3674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Dump of the metadata block</a:t>
            </a: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9EB17F0-F97A-43F0-8B98-D91D46005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04" y="1060741"/>
            <a:ext cx="10000910" cy="207911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EFBFCA7D-3ED0-4283-BE6F-8B28D05A00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8732" y="4037110"/>
            <a:ext cx="8157383" cy="282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610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3551</TotalTime>
  <Words>1101</Words>
  <Application>Microsoft Office PowerPoint</Application>
  <PresentationFormat>ワイド画面</PresentationFormat>
  <Paragraphs>270</Paragraphs>
  <Slides>13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4" baseType="lpstr">
      <vt:lpstr>Meiryo UI</vt:lpstr>
      <vt:lpstr>游ゴシック</vt:lpstr>
      <vt:lpstr>Arial</vt:lpstr>
      <vt:lpstr>Britannic Bold</vt:lpstr>
      <vt:lpstr>Calibri</vt:lpstr>
      <vt:lpstr>Calibri Light</vt:lpstr>
      <vt:lpstr>Century</vt:lpstr>
      <vt:lpstr>Georgia</vt:lpstr>
      <vt:lpstr>Times New Roman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Shoya</dc:creator>
  <cp:lastModifiedBy>Miyoshi Yoshizumi</cp:lastModifiedBy>
  <cp:revision>69</cp:revision>
  <dcterms:created xsi:type="dcterms:W3CDTF">2019-07-19T05:46:21Z</dcterms:created>
  <dcterms:modified xsi:type="dcterms:W3CDTF">2023-02-16T11:32:51Z</dcterms:modified>
</cp:coreProperties>
</file>