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690" r:id="rId2"/>
    <p:sldId id="168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1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9FE6B-A264-437F-BC44-B25183F9B5C1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7319A-DD0C-4718-8E9C-5E1E24002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50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-In</a:t>
            </a:r>
            <a:r>
              <a:rPr kumimoji="1" lang="en-US" altLang="ja-JP" baseline="0" dirty="0"/>
              <a:t> the future, we will perform additional commissioning activities in summer next year, for example high voltage instruments</a:t>
            </a:r>
          </a:p>
          <a:p>
            <a:r>
              <a:rPr kumimoji="1" lang="en-US" altLang="ja-JP" baseline="0" dirty="0"/>
              <a:t>-And then next milestones are flybys: Earth flyby in April 2020 and soon after Venus flybys</a:t>
            </a:r>
          </a:p>
          <a:p>
            <a:r>
              <a:rPr kumimoji="1" lang="en-US" altLang="ja-JP" baseline="0" dirty="0"/>
              <a:t>-At each flyby, both spacecraft will perform flyby observations</a:t>
            </a:r>
          </a:p>
          <a:p>
            <a:r>
              <a:rPr kumimoji="1" lang="en-US" altLang="ja-JP" baseline="0" dirty="0"/>
              <a:t>-So now we are working on the flyby observation plans, especially for Venus flybys</a:t>
            </a:r>
          </a:p>
          <a:p>
            <a:r>
              <a:rPr kumimoji="1" lang="en-US" altLang="ja-JP" baseline="0" dirty="0"/>
              <a:t>-Anyway, our spacecraft had been on the ground so long </a:t>
            </a:r>
            <a:r>
              <a:rPr kumimoji="1" lang="en-US" altLang="ja-JP" baseline="0" dirty="0" err="1"/>
              <a:t>long</a:t>
            </a:r>
            <a:r>
              <a:rPr kumimoji="1" lang="en-US" altLang="ja-JP" baseline="0" dirty="0"/>
              <a:t> years, but now it’s actually gone to space. So we got a mission now, and it’s time for us.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C77723-E8A7-4FD7-B489-9CEF1870433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37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6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9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white"/>
                </a:solidFill>
              </a:rPr>
              <a:pPr/>
              <a:t>‹#›</a:t>
            </a:fld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8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white"/>
                </a:solidFill>
              </a:rPr>
              <a:pPr/>
              <a:t>‹#›</a:t>
            </a:fld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6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0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8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2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2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1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9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5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散布図&#10;&#10;自動的に生成された説明">
            <a:extLst>
              <a:ext uri="{FF2B5EF4-FFF2-40B4-BE49-F238E27FC236}">
                <a16:creationId xmlns:a16="http://schemas.microsoft.com/office/drawing/2014/main" id="{C658AF59-2190-4A91-A449-B3A08F1CA0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9" t="9772" r="15655" b="3277"/>
          <a:stretch/>
        </p:blipFill>
        <p:spPr>
          <a:xfrm>
            <a:off x="6240016" y="1402717"/>
            <a:ext cx="5015691" cy="483459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33927" y="-18256"/>
            <a:ext cx="9093735" cy="1143000"/>
          </a:xfrm>
        </p:spPr>
        <p:txBody>
          <a:bodyPr>
            <a:normAutofit/>
          </a:bodyPr>
          <a:lstStyle/>
          <a:p>
            <a:r>
              <a:rPr lang="en-US" altLang="ja-JP" b="1" dirty="0"/>
              <a:t>2</a:t>
            </a:r>
            <a:r>
              <a:rPr lang="en-US" altLang="ja-JP" b="1" baseline="30000" dirty="0"/>
              <a:t>nd</a:t>
            </a:r>
            <a:r>
              <a:rPr lang="en-US" altLang="ja-JP" b="1" dirty="0"/>
              <a:t> Mercury flyby observation</a:t>
            </a:r>
            <a:endParaRPr kumimoji="1" lang="ja-JP" altLang="en-US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542654" y="6410920"/>
            <a:ext cx="1368152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8CC1B4E-5538-4DF7-8DDE-F028B4BD19CB}"/>
              </a:ext>
            </a:extLst>
          </p:cNvPr>
          <p:cNvGrpSpPr/>
          <p:nvPr/>
        </p:nvGrpSpPr>
        <p:grpSpPr>
          <a:xfrm>
            <a:off x="6850" y="90132"/>
            <a:ext cx="12173932" cy="1048546"/>
            <a:chOff x="6850" y="90132"/>
            <a:chExt cx="12173932" cy="1048546"/>
          </a:xfrm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D175F5E0-9096-4713-9DD2-469FE9C74B3F}"/>
                </a:ext>
              </a:extLst>
            </p:cNvPr>
            <p:cNvCxnSpPr/>
            <p:nvPr/>
          </p:nvCxnSpPr>
          <p:spPr>
            <a:xfrm>
              <a:off x="479377" y="836712"/>
              <a:ext cx="11089231" cy="0"/>
            </a:xfrm>
            <a:prstGeom prst="line">
              <a:avLst/>
            </a:prstGeom>
            <a:noFill/>
            <a:ln w="57150" cap="flat" cmpd="sng" algn="ctr">
              <a:solidFill>
                <a:srgbClr val="6699FF">
                  <a:alpha val="74902"/>
                </a:srgbClr>
              </a:solidFill>
              <a:prstDash val="solid"/>
            </a:ln>
            <a:effectLst>
              <a:glow rad="63500">
                <a:srgbClr val="9FB8CD">
                  <a:satMod val="175000"/>
                  <a:alpha val="40000"/>
                </a:srgbClr>
              </a:glow>
            </a:effectLst>
          </p:spPr>
        </p:cxnSp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F9F4C250-BD19-4CCB-8587-69A77381F2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62" t="9374" r="10404" b="13210"/>
            <a:stretch/>
          </p:blipFill>
          <p:spPr>
            <a:xfrm>
              <a:off x="6850" y="175766"/>
              <a:ext cx="1487549" cy="920090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DF18D617-845E-4777-ADC7-BE22EE6206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14" t="49356" r="28136" b="35030"/>
            <a:stretch/>
          </p:blipFill>
          <p:spPr>
            <a:xfrm rot="21540000">
              <a:off x="11069779" y="285637"/>
              <a:ext cx="1111003" cy="853041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428BC88A-2917-4CEB-B2B0-4F2BE71EF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1654" y="90132"/>
              <a:ext cx="957754" cy="579165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3DC2DF94-016B-4570-A955-43C4C8BDB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78" y="177421"/>
              <a:ext cx="1121573" cy="404585"/>
            </a:xfrm>
            <a:prstGeom prst="rect">
              <a:avLst/>
            </a:prstGeom>
          </p:spPr>
        </p:pic>
      </p:grp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936B9-1040-43B1-89D1-FB98877A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44DA8F-FD79-48C2-AD1A-0163C2833C82}"/>
              </a:ext>
            </a:extLst>
          </p:cNvPr>
          <p:cNvSpPr txBox="1"/>
          <p:nvPr/>
        </p:nvSpPr>
        <p:spPr>
          <a:xfrm>
            <a:off x="6923617" y="774995"/>
            <a:ext cx="370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nd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Mercury flyby geometry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BB318D05-F186-4E54-B982-D84DF562C9BD}"/>
              </a:ext>
            </a:extLst>
          </p:cNvPr>
          <p:cNvGraphicFramePr>
            <a:graphicFrameLocks noGrp="1"/>
          </p:cNvGraphicFramePr>
          <p:nvPr/>
        </p:nvGraphicFramePr>
        <p:xfrm>
          <a:off x="65981" y="1348576"/>
          <a:ext cx="4693250" cy="4008690"/>
        </p:xfrm>
        <a:graphic>
          <a:graphicData uri="http://schemas.openxmlformats.org/drawingml/2006/table">
            <a:tbl>
              <a:tblPr/>
              <a:tblGrid>
                <a:gridCol w="93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2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Instrument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Observation &amp; data modes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0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MPPE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ENA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High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HEP-ele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only L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HEP-ion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MSA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Normal, only 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MIA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only L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MEA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only L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9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PWI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EWO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Only EWO-B, L </a:t>
                      </a:r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&amp; M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SORBET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L </a:t>
                      </a:r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&amp; M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Others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MGF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MGF-I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L </a:t>
                      </a:r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&amp; M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9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MGF-O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only L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2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MSASI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2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MDM</a:t>
                      </a:r>
                    </a:p>
                  </a:txBody>
                  <a:tcPr marL="110068" marR="110068" marT="55034" marB="550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Normal, only L</a:t>
                      </a:r>
                    </a:p>
                  </a:txBody>
                  <a:tcPr marL="9778" marR="9778" marT="97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6B0E05-4489-4A18-8A53-E88FFF2E1BDF}"/>
              </a:ext>
            </a:extLst>
          </p:cNvPr>
          <p:cNvSpPr txBox="1"/>
          <p:nvPr/>
        </p:nvSpPr>
        <p:spPr>
          <a:xfrm>
            <a:off x="96863" y="947775"/>
            <a:ext cx="569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Instrument list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: same as 1</a:t>
            </a:r>
            <a:r>
              <a:rPr kumimoji="1" lang="en-US" altLang="ja-JP" sz="24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st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Mercury flyby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5D6039-4955-4CB2-97B3-AD4E895D067D}"/>
              </a:ext>
            </a:extLst>
          </p:cNvPr>
          <p:cNvSpPr txBox="1"/>
          <p:nvPr/>
        </p:nvSpPr>
        <p:spPr>
          <a:xfrm>
            <a:off x="0" y="5278408"/>
            <a:ext cx="62163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Duration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ADA7A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-26.5h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ADA7A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～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ADA7A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+32.5h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WOL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: avoid CA-2.5h to CA+0.5h if possible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(HV start 10 min after WOL, taking 1.7h for HV ramp)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TLM rate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: ~8 kbps (7 kbps for science)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Pointing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: direct open 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FoV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to Mercury if possible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9360433-0241-4F7B-9BA8-1964D96A8F3D}"/>
              </a:ext>
            </a:extLst>
          </p:cNvPr>
          <p:cNvSpPr txBox="1"/>
          <p:nvPr/>
        </p:nvSpPr>
        <p:spPr>
          <a:xfrm>
            <a:off x="8472264" y="2924944"/>
            <a:ext cx="2863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Closest approach at 200 km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09:44:22 UTC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70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DFD5B4-0638-4B85-8B3C-152932D9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06D076E-9226-4A16-8C97-B5C57BCD6C34}"/>
              </a:ext>
            </a:extLst>
          </p:cNvPr>
          <p:cNvGrpSpPr/>
          <p:nvPr/>
        </p:nvGrpSpPr>
        <p:grpSpPr>
          <a:xfrm>
            <a:off x="73502" y="828934"/>
            <a:ext cx="5971505" cy="5709979"/>
            <a:chOff x="-87969" y="887373"/>
            <a:chExt cx="5971505" cy="5709979"/>
          </a:xfrm>
        </p:grpSpPr>
        <p:pic>
          <p:nvPicPr>
            <p:cNvPr id="3" name="図 2" descr="グラフ, 散布図&#10;&#10;自動的に生成された説明">
              <a:extLst>
                <a:ext uri="{FF2B5EF4-FFF2-40B4-BE49-F238E27FC236}">
                  <a16:creationId xmlns:a16="http://schemas.microsoft.com/office/drawing/2014/main" id="{820ED417-FFFD-41FB-A9C1-382D42D813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68" t="9908" r="15283" b="3677"/>
            <a:stretch/>
          </p:blipFill>
          <p:spPr>
            <a:xfrm>
              <a:off x="-87969" y="887373"/>
              <a:ext cx="5971505" cy="5709979"/>
            </a:xfrm>
            <a:prstGeom prst="rect">
              <a:avLst/>
            </a:prstGeom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1682F92-47EA-4DFE-B1BB-72728177280F}"/>
                </a:ext>
              </a:extLst>
            </p:cNvPr>
            <p:cNvSpPr txBox="1"/>
            <p:nvPr/>
          </p:nvSpPr>
          <p:spPr>
            <a:xfrm>
              <a:off x="3724871" y="5723912"/>
              <a:ext cx="8698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WOL#4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81C8EC8-CEE0-4D5B-85EF-8059D5F6AFF8}"/>
                </a:ext>
              </a:extLst>
            </p:cNvPr>
            <p:cNvSpPr txBox="1"/>
            <p:nvPr/>
          </p:nvSpPr>
          <p:spPr>
            <a:xfrm>
              <a:off x="623391" y="3276418"/>
              <a:ext cx="9733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Full OBS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7 kbps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星: 5 pt 18">
              <a:extLst>
                <a:ext uri="{FF2B5EF4-FFF2-40B4-BE49-F238E27FC236}">
                  <a16:creationId xmlns:a16="http://schemas.microsoft.com/office/drawing/2014/main" id="{0F8DBE43-D87F-4A5C-8C78-EF0B1B3038D8}"/>
                </a:ext>
              </a:extLst>
            </p:cNvPr>
            <p:cNvSpPr/>
            <p:nvPr/>
          </p:nvSpPr>
          <p:spPr>
            <a:xfrm flipV="1">
              <a:off x="4575499" y="5772016"/>
              <a:ext cx="155049" cy="155049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F3071C55-CCF5-4074-9CE8-1B8DB215D2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3392" y="2852936"/>
              <a:ext cx="1337783" cy="608148"/>
            </a:xfrm>
            <a:prstGeom prst="line">
              <a:avLst/>
            </a:prstGeom>
            <a:ln w="76200">
              <a:solidFill>
                <a:srgbClr val="00B050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8CCFA35-7193-4447-AF9B-27CBF307129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61175" y="3461084"/>
              <a:ext cx="756980" cy="675875"/>
            </a:xfrm>
            <a:prstGeom prst="line">
              <a:avLst/>
            </a:prstGeom>
            <a:ln w="76200">
              <a:solidFill>
                <a:srgbClr val="00B050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2F553DD3-A343-47D1-85AD-E51CDBBE2F1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11624" y="4136958"/>
              <a:ext cx="903896" cy="802168"/>
            </a:xfrm>
            <a:prstGeom prst="line">
              <a:avLst/>
            </a:prstGeom>
            <a:ln w="57150">
              <a:solidFill>
                <a:srgbClr val="00FF00">
                  <a:alpha val="6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3669076-119F-4323-9202-2E0A66B2A4C7}"/>
                </a:ext>
              </a:extLst>
            </p:cNvPr>
            <p:cNvSpPr txBox="1"/>
            <p:nvPr/>
          </p:nvSpPr>
          <p:spPr>
            <a:xfrm>
              <a:off x="1519588" y="4388866"/>
              <a:ext cx="16499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solidFill>
                      <a:prstClr val="white">
                        <a:lumMod val="75000"/>
                      </a:prstClr>
                    </a:solidFill>
                  </a:ln>
                  <a:solidFill>
                    <a:srgbClr val="66FF33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OBS w/o MSA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solidFill>
                      <a:prstClr val="white">
                        <a:lumMod val="75000"/>
                      </a:prstClr>
                    </a:solidFill>
                  </a:ln>
                  <a:solidFill>
                    <a:srgbClr val="66FF33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4 kbps</a:t>
              </a:r>
              <a:endParaRPr kumimoji="1" lang="ja-JP" altLang="en-US" sz="1800" b="1" i="0" u="none" strike="noStrike" kern="1200" cap="none" spc="0" normalizeH="0" baseline="0" noProof="0" dirty="0">
                <a:ln>
                  <a:solidFill>
                    <a:prstClr val="white">
                      <a:lumMod val="75000"/>
                    </a:prstClr>
                  </a:solidFill>
                </a:ln>
                <a:solidFill>
                  <a:srgbClr val="66FF33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BB75F05-C157-4BCF-AE89-DD9CCC8D1A0A}"/>
                </a:ext>
              </a:extLst>
            </p:cNvPr>
            <p:cNvSpPr txBox="1"/>
            <p:nvPr/>
          </p:nvSpPr>
          <p:spPr>
            <a:xfrm>
              <a:off x="2188955" y="2876338"/>
              <a:ext cx="19281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Closest approach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09:44:22 UTC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405948A-5B96-421B-ADED-3C2C0FB5153F}"/>
                </a:ext>
              </a:extLst>
            </p:cNvPr>
            <p:cNvSpPr txBox="1"/>
            <p:nvPr/>
          </p:nvSpPr>
          <p:spPr>
            <a:xfrm>
              <a:off x="3125027" y="4912027"/>
              <a:ext cx="5998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07:58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4DDC522D-0AE7-4BF4-85A7-7368FF0877EF}"/>
                </a:ext>
              </a:extLst>
            </p:cNvPr>
            <p:cNvSpPr txBox="1"/>
            <p:nvPr/>
          </p:nvSpPr>
          <p:spPr>
            <a:xfrm>
              <a:off x="2154547" y="4045057"/>
              <a:ext cx="5998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08:56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A64C814B-E1FC-4012-867B-76DFFB950CED}"/>
              </a:ext>
            </a:extLst>
          </p:cNvPr>
          <p:cNvGrpSpPr/>
          <p:nvPr/>
        </p:nvGrpSpPr>
        <p:grpSpPr>
          <a:xfrm>
            <a:off x="6103059" y="822298"/>
            <a:ext cx="5977375" cy="5775054"/>
            <a:chOff x="6103059" y="822298"/>
            <a:chExt cx="5977375" cy="5775054"/>
          </a:xfrm>
        </p:grpSpPr>
        <p:pic>
          <p:nvPicPr>
            <p:cNvPr id="7" name="図 6" descr="グラフ, 折れ線グラフ&#10;&#10;自動的に生成された説明">
              <a:extLst>
                <a:ext uri="{FF2B5EF4-FFF2-40B4-BE49-F238E27FC236}">
                  <a16:creationId xmlns:a16="http://schemas.microsoft.com/office/drawing/2014/main" id="{C37780BA-4474-45BB-AAA4-F0BD16C66C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37" t="10113" r="21994" b="4335"/>
            <a:stretch/>
          </p:blipFill>
          <p:spPr>
            <a:xfrm>
              <a:off x="6103059" y="822298"/>
              <a:ext cx="5977375" cy="5775054"/>
            </a:xfrm>
            <a:prstGeom prst="rect">
              <a:avLst/>
            </a:prstGeom>
          </p:spPr>
        </p:pic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DEEFB740-222E-4788-B0B7-4D34207484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23292" y="3603277"/>
              <a:ext cx="1327484" cy="0"/>
            </a:xfrm>
            <a:prstGeom prst="line">
              <a:avLst/>
            </a:prstGeom>
            <a:ln w="76200">
              <a:solidFill>
                <a:srgbClr val="00B050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101AA429-7EBE-4251-964D-68069B6004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04313" y="3371980"/>
              <a:ext cx="864095" cy="114041"/>
            </a:xfrm>
            <a:prstGeom prst="line">
              <a:avLst/>
            </a:prstGeom>
            <a:ln w="57150">
              <a:solidFill>
                <a:srgbClr val="00FF00">
                  <a:alpha val="6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星: 5 pt 57">
              <a:extLst>
                <a:ext uri="{FF2B5EF4-FFF2-40B4-BE49-F238E27FC236}">
                  <a16:creationId xmlns:a16="http://schemas.microsoft.com/office/drawing/2014/main" id="{B75F0042-45A5-40E3-AF5E-2F44399A2413}"/>
                </a:ext>
              </a:extLst>
            </p:cNvPr>
            <p:cNvSpPr/>
            <p:nvPr/>
          </p:nvSpPr>
          <p:spPr>
            <a:xfrm flipV="1">
              <a:off x="10784832" y="3159324"/>
              <a:ext cx="155049" cy="155049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AE93089C-37B0-46A4-9F0C-3962D17C2A84}"/>
                </a:ext>
              </a:extLst>
            </p:cNvPr>
            <p:cNvSpPr txBox="1"/>
            <p:nvPr/>
          </p:nvSpPr>
          <p:spPr>
            <a:xfrm>
              <a:off x="10532295" y="3230251"/>
              <a:ext cx="8698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WOL#4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A8486DE3-46E3-4341-90AE-A01F331F4C08}"/>
                </a:ext>
              </a:extLst>
            </p:cNvPr>
            <p:cNvSpPr txBox="1"/>
            <p:nvPr/>
          </p:nvSpPr>
          <p:spPr>
            <a:xfrm>
              <a:off x="8842457" y="3465593"/>
              <a:ext cx="1649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solidFill>
                      <a:prstClr val="white">
                        <a:lumMod val="75000"/>
                      </a:prstClr>
                    </a:solidFill>
                  </a:ln>
                  <a:solidFill>
                    <a:srgbClr val="66FF33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OBS w/o MSA</a:t>
              </a:r>
              <a:endParaRPr kumimoji="1" lang="ja-JP" altLang="en-US" sz="1800" b="1" i="0" u="none" strike="noStrike" kern="1200" cap="none" spc="0" normalizeH="0" baseline="0" noProof="0" dirty="0">
                <a:ln>
                  <a:solidFill>
                    <a:prstClr val="white">
                      <a:lumMod val="75000"/>
                    </a:prstClr>
                  </a:solidFill>
                </a:ln>
                <a:solidFill>
                  <a:srgbClr val="66FF33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ED4F3E31-F6BD-49E4-9F1B-138690E3AA74}"/>
                </a:ext>
              </a:extLst>
            </p:cNvPr>
            <p:cNvSpPr txBox="1"/>
            <p:nvPr/>
          </p:nvSpPr>
          <p:spPr>
            <a:xfrm>
              <a:off x="6959337" y="3650259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Full OBS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64BEB140-B6BD-43CF-9DFF-2D70596C49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18729" y="3486020"/>
              <a:ext cx="885583" cy="113563"/>
            </a:xfrm>
            <a:prstGeom prst="line">
              <a:avLst/>
            </a:prstGeom>
            <a:ln w="76200">
              <a:solidFill>
                <a:srgbClr val="00B050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BF2510C-DF62-4673-ADC6-53E3100EA5E4}"/>
              </a:ext>
            </a:extLst>
          </p:cNvPr>
          <p:cNvSpPr txBox="1"/>
          <p:nvPr/>
        </p:nvSpPr>
        <p:spPr>
          <a:xfrm>
            <a:off x="784862" y="961627"/>
            <a:ext cx="4951098" cy="1477328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-Full observation will start BEFORE in-bound magnetopause crossing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-&gt;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Boundary crossing detections w/o data gap!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-Similar trajectory to MSB#1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-&gt;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Best chance to comparison between #1 and #2!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6125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ワイド画面</PresentationFormat>
  <Paragraphs>64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1_Office テーマ</vt:lpstr>
      <vt:lpstr>2nd Mercury flyby observation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Mercury flyby observation</dc:title>
  <dc:creator>村上　豪</dc:creator>
  <cp:lastModifiedBy>村上　豪</cp:lastModifiedBy>
  <cp:revision>1</cp:revision>
  <dcterms:created xsi:type="dcterms:W3CDTF">2022-06-20T05:50:48Z</dcterms:created>
  <dcterms:modified xsi:type="dcterms:W3CDTF">2022-06-20T05:51:04Z</dcterms:modified>
</cp:coreProperties>
</file>