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1690" r:id="rId2"/>
    <p:sldId id="1689" r:id="rId3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howGuides="1">
      <p:cViewPr varScale="1">
        <p:scale>
          <a:sx n="110" d="100"/>
          <a:sy n="110" d="100"/>
        </p:scale>
        <p:origin x="51" y="12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29FE6B-A264-437F-BC44-B25183F9B5C1}" type="datetimeFigureOut">
              <a:rPr kumimoji="1" lang="ja-JP" altLang="en-US" smtClean="0"/>
              <a:t>2022/6/20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17319A-DD0C-4718-8E9C-5E1E24002A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015096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/>
              <a:t>-In</a:t>
            </a:r>
            <a:r>
              <a:rPr kumimoji="1" lang="en-US" altLang="ja-JP" baseline="0" dirty="0"/>
              <a:t> the future, we will perform additional commissioning activities in summer next year, for example high voltage instruments</a:t>
            </a:r>
          </a:p>
          <a:p>
            <a:r>
              <a:rPr kumimoji="1" lang="en-US" altLang="ja-JP" baseline="0" dirty="0"/>
              <a:t>-And then next milestones are flybys: Earth flyby in April 2020 and soon after Venus flybys</a:t>
            </a:r>
          </a:p>
          <a:p>
            <a:r>
              <a:rPr kumimoji="1" lang="en-US" altLang="ja-JP" baseline="0" dirty="0"/>
              <a:t>-At each flyby, both spacecraft will perform flyby observations</a:t>
            </a:r>
          </a:p>
          <a:p>
            <a:r>
              <a:rPr kumimoji="1" lang="en-US" altLang="ja-JP" baseline="0" dirty="0"/>
              <a:t>-So now we are working on the flyby observation plans, especially for Venus flybys</a:t>
            </a:r>
          </a:p>
          <a:p>
            <a:r>
              <a:rPr kumimoji="1" lang="en-US" altLang="ja-JP" baseline="0" dirty="0"/>
              <a:t>-Anyway, our spacecraft had been on the ground so long </a:t>
            </a:r>
            <a:r>
              <a:rPr kumimoji="1" lang="en-US" altLang="ja-JP" baseline="0" dirty="0" err="1"/>
              <a:t>long</a:t>
            </a:r>
            <a:r>
              <a:rPr kumimoji="1" lang="en-US" altLang="ja-JP" baseline="0" dirty="0"/>
              <a:t> years, but now it’s actually gone to space. So we got a mission now, and it’s time for us.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5C77723-E8A7-4FD7-B489-9CEF18704333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013725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26698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89909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85019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2D8002D-B5B0-4BAC-B1F6-782DDCCE6D9C}" type="slidenum">
              <a:rPr lang="ja-JP" altLang="en-US" smtClean="0">
                <a:solidFill>
                  <a:prstClr val="white"/>
                </a:solidFill>
              </a:rPr>
              <a:pPr/>
              <a:t>‹#›</a:t>
            </a:fld>
            <a:endParaRPr lang="ja-JP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87851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bg1"/>
                </a:solidFill>
              </a:defRPr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2D8002D-B5B0-4BAC-B1F6-782DDCCE6D9C}" type="slidenum">
              <a:rPr lang="ja-JP" altLang="en-US" smtClean="0">
                <a:solidFill>
                  <a:prstClr val="white"/>
                </a:solidFill>
              </a:rPr>
              <a:pPr/>
              <a:t>‹#›</a:t>
            </a:fld>
            <a:endParaRPr lang="ja-JP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14645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38034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09854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61284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26257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22192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03958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07551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 descr="グラフ, 散布図&#10;&#10;自動的に生成された説明">
            <a:extLst>
              <a:ext uri="{FF2B5EF4-FFF2-40B4-BE49-F238E27FC236}">
                <a16:creationId xmlns:a16="http://schemas.microsoft.com/office/drawing/2014/main" id="{C658AF59-2190-4A91-A449-B3A08F1CA0D5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729" t="9772" r="15655" b="3277"/>
          <a:stretch/>
        </p:blipFill>
        <p:spPr>
          <a:xfrm>
            <a:off x="6240016" y="1402717"/>
            <a:ext cx="5015691" cy="4834593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633927" y="-18256"/>
            <a:ext cx="9093735" cy="1143000"/>
          </a:xfrm>
        </p:spPr>
        <p:txBody>
          <a:bodyPr>
            <a:normAutofit/>
          </a:bodyPr>
          <a:lstStyle/>
          <a:p>
            <a:r>
              <a:rPr lang="en-US" altLang="ja-JP" b="1" dirty="0"/>
              <a:t>2</a:t>
            </a:r>
            <a:r>
              <a:rPr lang="en-US" altLang="ja-JP" b="1" baseline="30000" dirty="0"/>
              <a:t>nd</a:t>
            </a:r>
            <a:r>
              <a:rPr lang="en-US" altLang="ja-JP" b="1" dirty="0"/>
              <a:t> Mercury flyby observation</a:t>
            </a:r>
            <a:endParaRPr kumimoji="1" lang="ja-JP" altLang="en-US" b="1" dirty="0"/>
          </a:p>
        </p:txBody>
      </p:sp>
      <p:sp>
        <p:nvSpPr>
          <p:cNvPr id="5" name="正方形/長方形 4"/>
          <p:cNvSpPr/>
          <p:nvPr/>
        </p:nvSpPr>
        <p:spPr>
          <a:xfrm>
            <a:off x="1542654" y="6410920"/>
            <a:ext cx="1368152" cy="43204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grpSp>
        <p:nvGrpSpPr>
          <p:cNvPr id="20" name="グループ化 19">
            <a:extLst>
              <a:ext uri="{FF2B5EF4-FFF2-40B4-BE49-F238E27FC236}">
                <a16:creationId xmlns:a16="http://schemas.microsoft.com/office/drawing/2014/main" id="{88CC1B4E-5538-4DF7-8DDE-F028B4BD19CB}"/>
              </a:ext>
            </a:extLst>
          </p:cNvPr>
          <p:cNvGrpSpPr/>
          <p:nvPr/>
        </p:nvGrpSpPr>
        <p:grpSpPr>
          <a:xfrm>
            <a:off x="6850" y="90132"/>
            <a:ext cx="12173932" cy="1048546"/>
            <a:chOff x="6850" y="90132"/>
            <a:chExt cx="12173932" cy="1048546"/>
          </a:xfrm>
        </p:grpSpPr>
        <p:cxnSp>
          <p:nvCxnSpPr>
            <p:cNvPr id="21" name="直線コネクタ 20">
              <a:extLst>
                <a:ext uri="{FF2B5EF4-FFF2-40B4-BE49-F238E27FC236}">
                  <a16:creationId xmlns:a16="http://schemas.microsoft.com/office/drawing/2014/main" id="{D175F5E0-9096-4713-9DD2-469FE9C74B3F}"/>
                </a:ext>
              </a:extLst>
            </p:cNvPr>
            <p:cNvCxnSpPr/>
            <p:nvPr/>
          </p:nvCxnSpPr>
          <p:spPr>
            <a:xfrm>
              <a:off x="479377" y="836712"/>
              <a:ext cx="11089231" cy="0"/>
            </a:xfrm>
            <a:prstGeom prst="line">
              <a:avLst/>
            </a:prstGeom>
            <a:noFill/>
            <a:ln w="57150" cap="flat" cmpd="sng" algn="ctr">
              <a:solidFill>
                <a:srgbClr val="6699FF">
                  <a:alpha val="74902"/>
                </a:srgbClr>
              </a:solidFill>
              <a:prstDash val="solid"/>
            </a:ln>
            <a:effectLst>
              <a:glow rad="63500">
                <a:srgbClr val="9FB8CD">
                  <a:satMod val="175000"/>
                  <a:alpha val="40000"/>
                </a:srgbClr>
              </a:glow>
            </a:effectLst>
          </p:spPr>
        </p:cxnSp>
        <p:pic>
          <p:nvPicPr>
            <p:cNvPr id="22" name="図 21">
              <a:extLst>
                <a:ext uri="{FF2B5EF4-FFF2-40B4-BE49-F238E27FC236}">
                  <a16:creationId xmlns:a16="http://schemas.microsoft.com/office/drawing/2014/main" id="{F9F4C250-BD19-4CCB-8587-69A77381F24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9162" t="9374" r="10404" b="13210"/>
            <a:stretch/>
          </p:blipFill>
          <p:spPr>
            <a:xfrm>
              <a:off x="6850" y="175766"/>
              <a:ext cx="1487549" cy="920090"/>
            </a:xfrm>
            <a:prstGeom prst="rect">
              <a:avLst/>
            </a:prstGeom>
          </p:spPr>
        </p:pic>
        <p:pic>
          <p:nvPicPr>
            <p:cNvPr id="23" name="図 22">
              <a:extLst>
                <a:ext uri="{FF2B5EF4-FFF2-40B4-BE49-F238E27FC236}">
                  <a16:creationId xmlns:a16="http://schemas.microsoft.com/office/drawing/2014/main" id="{DF18D617-845E-4777-ADC7-BE22EE6206F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6614" t="49356" r="28136" b="35030"/>
            <a:stretch/>
          </p:blipFill>
          <p:spPr>
            <a:xfrm rot="21540000">
              <a:off x="11069779" y="285637"/>
              <a:ext cx="1111003" cy="853041"/>
            </a:xfrm>
            <a:prstGeom prst="rect">
              <a:avLst/>
            </a:prstGeom>
          </p:spPr>
        </p:pic>
        <p:pic>
          <p:nvPicPr>
            <p:cNvPr id="24" name="図 23">
              <a:extLst>
                <a:ext uri="{FF2B5EF4-FFF2-40B4-BE49-F238E27FC236}">
                  <a16:creationId xmlns:a16="http://schemas.microsoft.com/office/drawing/2014/main" id="{428BC88A-2917-4CEB-B2B0-4F2BE71EF970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051654" y="90132"/>
              <a:ext cx="957754" cy="579165"/>
            </a:xfrm>
            <a:prstGeom prst="rect">
              <a:avLst/>
            </a:prstGeom>
          </p:spPr>
        </p:pic>
        <p:pic>
          <p:nvPicPr>
            <p:cNvPr id="25" name="図 24">
              <a:extLst>
                <a:ext uri="{FF2B5EF4-FFF2-40B4-BE49-F238E27FC236}">
                  <a16:creationId xmlns:a16="http://schemas.microsoft.com/office/drawing/2014/main" id="{3DC2DF94-016B-4570-A955-43C4C8BDBCB7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6378" y="177421"/>
              <a:ext cx="1121573" cy="404585"/>
            </a:xfrm>
            <a:prstGeom prst="rect">
              <a:avLst/>
            </a:prstGeom>
          </p:spPr>
        </p:pic>
      </p:grp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98936B9-1040-43B1-89D1-FB98877A2B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2D8002D-B5B0-4BAC-B1F6-782DDCCE6D9C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0D44DA8F-FD79-48C2-AD1A-0163C2833C82}"/>
              </a:ext>
            </a:extLst>
          </p:cNvPr>
          <p:cNvSpPr txBox="1"/>
          <p:nvPr/>
        </p:nvSpPr>
        <p:spPr>
          <a:xfrm>
            <a:off x="6923617" y="774995"/>
            <a:ext cx="37056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2</a:t>
            </a:r>
            <a:r>
              <a:rPr kumimoji="1" lang="en-US" altLang="ja-JP" sz="2400" b="1" i="0" u="none" strike="noStrike" kern="1200" cap="none" spc="0" normalizeH="0" baseline="3000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nd</a:t>
            </a:r>
            <a:r>
              <a:rPr kumimoji="1" lang="en-US" altLang="ja-JP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 Mercury flyby geometry</a:t>
            </a:r>
            <a:endParaRPr kumimoji="1" lang="ja-JP" altLang="en-US" sz="2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graphicFrame>
        <p:nvGraphicFramePr>
          <p:cNvPr id="15" name="表 14">
            <a:extLst>
              <a:ext uri="{FF2B5EF4-FFF2-40B4-BE49-F238E27FC236}">
                <a16:creationId xmlns:a16="http://schemas.microsoft.com/office/drawing/2014/main" id="{BB318D05-F186-4E54-B982-D84DF562C9BD}"/>
              </a:ext>
            </a:extLst>
          </p:cNvPr>
          <p:cNvGraphicFramePr>
            <a:graphicFrameLocks noGrp="1"/>
          </p:cNvGraphicFramePr>
          <p:nvPr/>
        </p:nvGraphicFramePr>
        <p:xfrm>
          <a:off x="65981" y="1348576"/>
          <a:ext cx="4693250" cy="4008690"/>
        </p:xfrm>
        <a:graphic>
          <a:graphicData uri="http://schemas.openxmlformats.org/drawingml/2006/table">
            <a:tbl>
              <a:tblPr/>
              <a:tblGrid>
                <a:gridCol w="9386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86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159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37250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Instrument</a:t>
                      </a:r>
                    </a:p>
                  </a:txBody>
                  <a:tcPr marL="110068" marR="110068" marT="55034" marB="5503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Observation &amp; data modes</a:t>
                      </a:r>
                    </a:p>
                  </a:txBody>
                  <a:tcPr marL="9778" marR="9778" marT="97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7906"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MPPE</a:t>
                      </a:r>
                    </a:p>
                  </a:txBody>
                  <a:tcPr marL="110068" marR="110068" marT="55034" marB="5503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ENA</a:t>
                      </a:r>
                    </a:p>
                  </a:txBody>
                  <a:tcPr marL="9778" marR="9778" marT="97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FF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High</a:t>
                      </a:r>
                    </a:p>
                  </a:txBody>
                  <a:tcPr marL="9778" marR="9778" marT="97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7906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HEP-ele</a:t>
                      </a:r>
                    </a:p>
                  </a:txBody>
                  <a:tcPr marL="9778" marR="9778" marT="97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Normal, only L</a:t>
                      </a:r>
                    </a:p>
                  </a:txBody>
                  <a:tcPr marL="9778" marR="9778" marT="97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7906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HEP-ion</a:t>
                      </a:r>
                    </a:p>
                  </a:txBody>
                  <a:tcPr marL="9778" marR="9778" marT="97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OFF</a:t>
                      </a:r>
                    </a:p>
                  </a:txBody>
                  <a:tcPr marL="9778" marR="9778" marT="97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7906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MSA</a:t>
                      </a:r>
                    </a:p>
                  </a:txBody>
                  <a:tcPr marL="9778" marR="9778" marT="97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ＭＳ Ｐゴシック" panose="020B0600070205080204" pitchFamily="50" charset="-128"/>
                          <a:ea typeface="+mn-ea"/>
                        </a:rPr>
                        <a:t>Normal, only L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778" marR="9778" marT="97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7906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MIA</a:t>
                      </a:r>
                    </a:p>
                  </a:txBody>
                  <a:tcPr marL="9778" marR="9778" marT="97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FF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Normal, only L</a:t>
                      </a:r>
                    </a:p>
                  </a:txBody>
                  <a:tcPr marL="9778" marR="9778" marT="97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7906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MEA</a:t>
                      </a:r>
                    </a:p>
                  </a:txBody>
                  <a:tcPr marL="9778" marR="9778" marT="97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FF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Normal, only L</a:t>
                      </a:r>
                    </a:p>
                  </a:txBody>
                  <a:tcPr marL="9778" marR="9778" marT="97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7906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PWI</a:t>
                      </a:r>
                    </a:p>
                  </a:txBody>
                  <a:tcPr marL="110068" marR="110068" marT="55034" marB="5503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EWO</a:t>
                      </a:r>
                    </a:p>
                  </a:txBody>
                  <a:tcPr marL="9778" marR="9778" marT="97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Only EWO-B, L </a:t>
                      </a:r>
                      <a:r>
                        <a:rPr lang="en-US" sz="1600" b="1" i="0" u="none" strike="noStrike" dirty="0">
                          <a:solidFill>
                            <a:srgbClr val="0070C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&amp; M</a:t>
                      </a:r>
                    </a:p>
                  </a:txBody>
                  <a:tcPr marL="9778" marR="9778" marT="97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67906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SORBET</a:t>
                      </a:r>
                    </a:p>
                  </a:txBody>
                  <a:tcPr marL="9778" marR="9778" marT="97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Normal, L </a:t>
                      </a:r>
                      <a:r>
                        <a:rPr lang="en-US" sz="1600" b="1" i="0" u="none" strike="noStrike" dirty="0">
                          <a:solidFill>
                            <a:srgbClr val="0070C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&amp; M</a:t>
                      </a:r>
                    </a:p>
                  </a:txBody>
                  <a:tcPr marL="9778" marR="9778" marT="97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67906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Others</a:t>
                      </a:r>
                    </a:p>
                  </a:txBody>
                  <a:tcPr marL="9778" marR="9778" marT="97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OFF</a:t>
                      </a:r>
                    </a:p>
                  </a:txBody>
                  <a:tcPr marL="9778" marR="9778" marT="97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6790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MGF</a:t>
                      </a:r>
                    </a:p>
                  </a:txBody>
                  <a:tcPr marL="110068" marR="110068" marT="55034" marB="5503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MGF-I</a:t>
                      </a:r>
                    </a:p>
                  </a:txBody>
                  <a:tcPr marL="9778" marR="9778" marT="97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Normal, L </a:t>
                      </a:r>
                      <a:r>
                        <a:rPr lang="en-US" sz="1600" b="1" i="0" u="none" strike="noStrike" dirty="0">
                          <a:solidFill>
                            <a:srgbClr val="0070C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&amp; M</a:t>
                      </a:r>
                    </a:p>
                  </a:txBody>
                  <a:tcPr marL="9778" marR="9778" marT="97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67906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MGF-O</a:t>
                      </a:r>
                    </a:p>
                  </a:txBody>
                  <a:tcPr marL="9778" marR="9778" marT="97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FF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Normal, only L</a:t>
                      </a:r>
                    </a:p>
                  </a:txBody>
                  <a:tcPr marL="9778" marR="9778" marT="97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37250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MSASI</a:t>
                      </a:r>
                    </a:p>
                  </a:txBody>
                  <a:tcPr marL="110068" marR="110068" marT="55034" marB="5503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OFF</a:t>
                      </a:r>
                    </a:p>
                  </a:txBody>
                  <a:tcPr marL="9778" marR="9778" marT="97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37250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MDM</a:t>
                      </a:r>
                    </a:p>
                  </a:txBody>
                  <a:tcPr marL="110068" marR="110068" marT="55034" marB="5503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Normal, only L</a:t>
                      </a:r>
                    </a:p>
                  </a:txBody>
                  <a:tcPr marL="9778" marR="9778" marT="97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E46B0E05-4489-4A18-8A53-E88FFF2E1BDF}"/>
              </a:ext>
            </a:extLst>
          </p:cNvPr>
          <p:cNvSpPr txBox="1"/>
          <p:nvPr/>
        </p:nvSpPr>
        <p:spPr>
          <a:xfrm>
            <a:off x="96863" y="947775"/>
            <a:ext cx="56943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400" b="1" i="0" u="sng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Instrument list</a:t>
            </a:r>
            <a:r>
              <a:rPr kumimoji="1" lang="en-US" altLang="ja-JP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: same as 1</a:t>
            </a:r>
            <a:r>
              <a:rPr kumimoji="1" lang="en-US" altLang="ja-JP" sz="2400" b="1" i="0" u="none" strike="noStrike" kern="1200" cap="none" spc="0" normalizeH="0" baseline="3000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st</a:t>
            </a:r>
            <a:r>
              <a:rPr kumimoji="1" lang="en-US" altLang="ja-JP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 Mercury flyby</a:t>
            </a: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715D6039-4955-4CB2-97B3-AD4E895D067D}"/>
              </a:ext>
            </a:extLst>
          </p:cNvPr>
          <p:cNvSpPr txBox="1"/>
          <p:nvPr/>
        </p:nvSpPr>
        <p:spPr>
          <a:xfrm>
            <a:off x="0" y="5278408"/>
            <a:ext cx="621631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000" b="1" i="0" u="sng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Duration</a:t>
            </a:r>
            <a:r>
              <a:rPr kumimoji="1" lang="en-US" altLang="ja-JP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: </a:t>
            </a:r>
            <a:r>
              <a:rPr kumimoji="1" lang="en-US" altLang="ja-JP" sz="2000" b="1" i="0" u="none" strike="noStrike" kern="1200" cap="none" spc="0" normalizeH="0" baseline="0" noProof="0" dirty="0">
                <a:ln>
                  <a:noFill/>
                </a:ln>
                <a:solidFill>
                  <a:srgbClr val="FADA7A">
                    <a:lumMod val="40000"/>
                    <a:lumOff val="60000"/>
                  </a:srgbClr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-26.5h </a:t>
            </a: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FADA7A">
                    <a:lumMod val="40000"/>
                    <a:lumOff val="60000"/>
                  </a:srgbClr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～ </a:t>
            </a:r>
            <a:r>
              <a:rPr kumimoji="1" lang="en-US" altLang="ja-JP" sz="2000" b="1" i="0" u="none" strike="noStrike" kern="1200" cap="none" spc="0" normalizeH="0" baseline="0" noProof="0" dirty="0">
                <a:ln>
                  <a:noFill/>
                </a:ln>
                <a:solidFill>
                  <a:srgbClr val="FADA7A">
                    <a:lumMod val="40000"/>
                    <a:lumOff val="60000"/>
                  </a:srgbClr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+32.5h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000" b="1" i="0" u="sng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WOL</a:t>
            </a:r>
            <a:r>
              <a:rPr kumimoji="1" lang="en-US" altLang="ja-JP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: avoid CA-2.5h to CA+0.5h if possible</a:t>
            </a:r>
            <a:r>
              <a:rPr kumimoji="1" lang="en-US" altLang="ja-JP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 (HV start 10 min after WOL, taking 1.7h for HV ramp)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000" b="1" i="0" u="sng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TLM rate</a:t>
            </a:r>
            <a:r>
              <a:rPr kumimoji="1" lang="en-US" altLang="ja-JP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: ~8 kbps (7 kbps for science)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000" b="1" i="0" u="sng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Pointing</a:t>
            </a:r>
            <a:r>
              <a:rPr kumimoji="1" lang="en-US" altLang="ja-JP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: direct open </a:t>
            </a:r>
            <a:r>
              <a:rPr kumimoji="1" lang="en-US" altLang="ja-JP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FoV</a:t>
            </a:r>
            <a:r>
              <a:rPr kumimoji="1" lang="en-US" altLang="ja-JP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 to Mercury if possible</a:t>
            </a:r>
            <a:endParaRPr kumimoji="1" lang="ja-JP" altLang="en-US" sz="2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19360433-0241-4F7B-9BA8-1964D96A8F3D}"/>
              </a:ext>
            </a:extLst>
          </p:cNvPr>
          <p:cNvSpPr txBox="1"/>
          <p:nvPr/>
        </p:nvSpPr>
        <p:spPr>
          <a:xfrm>
            <a:off x="8472264" y="2924944"/>
            <a:ext cx="286379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8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Closest approach at 200 km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8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09:44:22 UTC</a:t>
            </a:r>
            <a:endParaRPr kumimoji="1" lang="ja-JP" altLang="en-US" sz="18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507035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75DFD5B4-0638-4B85-8B3C-152932D93B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2D8002D-B5B0-4BAC-B1F6-782DDCCE6D9C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grpSp>
        <p:nvGrpSpPr>
          <p:cNvPr id="22" name="グループ化 21">
            <a:extLst>
              <a:ext uri="{FF2B5EF4-FFF2-40B4-BE49-F238E27FC236}">
                <a16:creationId xmlns:a16="http://schemas.microsoft.com/office/drawing/2014/main" id="{506D076E-9226-4A16-8C97-B5C57BCD6C34}"/>
              </a:ext>
            </a:extLst>
          </p:cNvPr>
          <p:cNvGrpSpPr/>
          <p:nvPr/>
        </p:nvGrpSpPr>
        <p:grpSpPr>
          <a:xfrm>
            <a:off x="73502" y="828934"/>
            <a:ext cx="5971505" cy="5709979"/>
            <a:chOff x="-87969" y="887373"/>
            <a:chExt cx="5971505" cy="5709979"/>
          </a:xfrm>
        </p:grpSpPr>
        <p:pic>
          <p:nvPicPr>
            <p:cNvPr id="3" name="図 2" descr="グラフ, 散布図&#10;&#10;自動的に生成された説明">
              <a:extLst>
                <a:ext uri="{FF2B5EF4-FFF2-40B4-BE49-F238E27FC236}">
                  <a16:creationId xmlns:a16="http://schemas.microsoft.com/office/drawing/2014/main" id="{820ED417-FFFD-41FB-A9C1-382D42D8137F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1968" t="9908" r="15283" b="3677"/>
            <a:stretch/>
          </p:blipFill>
          <p:spPr>
            <a:xfrm>
              <a:off x="-87969" y="887373"/>
              <a:ext cx="5971505" cy="5709979"/>
            </a:xfrm>
            <a:prstGeom prst="rect">
              <a:avLst/>
            </a:prstGeom>
          </p:spPr>
        </p:pic>
        <p:sp>
          <p:nvSpPr>
            <p:cNvPr id="16" name="テキスト ボックス 15">
              <a:extLst>
                <a:ext uri="{FF2B5EF4-FFF2-40B4-BE49-F238E27FC236}">
                  <a16:creationId xmlns:a16="http://schemas.microsoft.com/office/drawing/2014/main" id="{E1682F92-47EA-4DFE-B1BB-72728177280F}"/>
                </a:ext>
              </a:extLst>
            </p:cNvPr>
            <p:cNvSpPr txBox="1"/>
            <p:nvPr/>
          </p:nvSpPr>
          <p:spPr>
            <a:xfrm>
              <a:off x="3724871" y="5723912"/>
              <a:ext cx="86985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ja-JP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  <a:latin typeface="Calibri"/>
                  <a:ea typeface="ＭＳ Ｐゴシック" panose="020B0600070205080204" pitchFamily="50" charset="-128"/>
                  <a:cs typeface="+mn-cs"/>
                </a:rPr>
                <a:t>WOL#4</a:t>
              </a:r>
            </a:p>
          </p:txBody>
        </p:sp>
        <p:sp>
          <p:nvSpPr>
            <p:cNvPr id="17" name="テキスト ボックス 16">
              <a:extLst>
                <a:ext uri="{FF2B5EF4-FFF2-40B4-BE49-F238E27FC236}">
                  <a16:creationId xmlns:a16="http://schemas.microsoft.com/office/drawing/2014/main" id="{D81C8EC8-CEE0-4D5B-85EF-8059D5F6AFF8}"/>
                </a:ext>
              </a:extLst>
            </p:cNvPr>
            <p:cNvSpPr txBox="1"/>
            <p:nvPr/>
          </p:nvSpPr>
          <p:spPr>
            <a:xfrm>
              <a:off x="623391" y="3276418"/>
              <a:ext cx="973343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ja-JP" sz="1800" b="1" i="0" u="none" strike="noStrike" kern="1200" cap="none" spc="0" normalizeH="0" baseline="0" noProof="0" dirty="0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Calibri"/>
                  <a:ea typeface="ＭＳ Ｐゴシック" panose="020B0600070205080204" pitchFamily="50" charset="-128"/>
                  <a:cs typeface="+mn-cs"/>
                </a:rPr>
                <a:t>Full OBS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ja-JP" sz="1800" b="1" i="0" u="none" strike="noStrike" kern="1200" cap="none" spc="0" normalizeH="0" baseline="0" noProof="0" dirty="0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Calibri"/>
                  <a:ea typeface="ＭＳ Ｐゴシック" panose="020B0600070205080204" pitchFamily="50" charset="-128"/>
                  <a:cs typeface="+mn-cs"/>
                </a:rPr>
                <a:t>7 kbps</a:t>
              </a:r>
              <a:endParaRPr kumimoji="1" lang="ja-JP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19" name="星: 5 pt 18">
              <a:extLst>
                <a:ext uri="{FF2B5EF4-FFF2-40B4-BE49-F238E27FC236}">
                  <a16:creationId xmlns:a16="http://schemas.microsoft.com/office/drawing/2014/main" id="{0F8DBE43-D87F-4A5C-8C78-EF0B1B3038D8}"/>
                </a:ext>
              </a:extLst>
            </p:cNvPr>
            <p:cNvSpPr/>
            <p:nvPr/>
          </p:nvSpPr>
          <p:spPr>
            <a:xfrm flipV="1">
              <a:off x="4575499" y="5772016"/>
              <a:ext cx="155049" cy="155049"/>
            </a:xfrm>
            <a:prstGeom prst="star5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endParaRPr>
            </a:p>
          </p:txBody>
        </p:sp>
        <p:cxnSp>
          <p:nvCxnSpPr>
            <p:cNvPr id="20" name="直線コネクタ 19">
              <a:extLst>
                <a:ext uri="{FF2B5EF4-FFF2-40B4-BE49-F238E27FC236}">
                  <a16:creationId xmlns:a16="http://schemas.microsoft.com/office/drawing/2014/main" id="{F3071C55-CCF5-4074-9CE8-1B8DB215D261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623392" y="2852936"/>
              <a:ext cx="1337783" cy="608148"/>
            </a:xfrm>
            <a:prstGeom prst="line">
              <a:avLst/>
            </a:prstGeom>
            <a:ln w="76200">
              <a:solidFill>
                <a:srgbClr val="00B050">
                  <a:alpha val="69804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直線コネクタ 20">
              <a:extLst>
                <a:ext uri="{FF2B5EF4-FFF2-40B4-BE49-F238E27FC236}">
                  <a16:creationId xmlns:a16="http://schemas.microsoft.com/office/drawing/2014/main" id="{48CCFA35-7193-4447-AF9B-27CBF3071292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1961175" y="3461084"/>
              <a:ext cx="756980" cy="675875"/>
            </a:xfrm>
            <a:prstGeom prst="line">
              <a:avLst/>
            </a:prstGeom>
            <a:ln w="76200">
              <a:solidFill>
                <a:srgbClr val="00B050">
                  <a:alpha val="69804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直線コネクタ 22">
              <a:extLst>
                <a:ext uri="{FF2B5EF4-FFF2-40B4-BE49-F238E27FC236}">
                  <a16:creationId xmlns:a16="http://schemas.microsoft.com/office/drawing/2014/main" id="{2F553DD3-A343-47D1-85AD-E51CDBBE2F12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2711624" y="4136958"/>
              <a:ext cx="903896" cy="802168"/>
            </a:xfrm>
            <a:prstGeom prst="line">
              <a:avLst/>
            </a:prstGeom>
            <a:ln w="57150">
              <a:solidFill>
                <a:srgbClr val="00FF00">
                  <a:alpha val="6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テキスト ボックス 24">
              <a:extLst>
                <a:ext uri="{FF2B5EF4-FFF2-40B4-BE49-F238E27FC236}">
                  <a16:creationId xmlns:a16="http://schemas.microsoft.com/office/drawing/2014/main" id="{83669076-119F-4323-9202-2E0A66B2A4C7}"/>
                </a:ext>
              </a:extLst>
            </p:cNvPr>
            <p:cNvSpPr txBox="1"/>
            <p:nvPr/>
          </p:nvSpPr>
          <p:spPr>
            <a:xfrm>
              <a:off x="1519588" y="4388866"/>
              <a:ext cx="164991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ja-JP" sz="1800" b="1" i="0" u="none" strike="noStrike" kern="1200" cap="none" spc="0" normalizeH="0" baseline="0" noProof="0" dirty="0">
                  <a:ln>
                    <a:solidFill>
                      <a:prstClr val="white">
                        <a:lumMod val="75000"/>
                      </a:prstClr>
                    </a:solidFill>
                  </a:ln>
                  <a:solidFill>
                    <a:srgbClr val="66FF33"/>
                  </a:solidFill>
                  <a:effectLst/>
                  <a:uLnTx/>
                  <a:uFillTx/>
                  <a:latin typeface="Calibri"/>
                  <a:ea typeface="ＭＳ Ｐゴシック" panose="020B0600070205080204" pitchFamily="50" charset="-128"/>
                  <a:cs typeface="+mn-cs"/>
                </a:rPr>
                <a:t>OBS w/o MSA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ja-JP" sz="1800" b="1" i="0" u="none" strike="noStrike" kern="1200" cap="none" spc="0" normalizeH="0" baseline="0" noProof="0" dirty="0">
                  <a:ln>
                    <a:solidFill>
                      <a:prstClr val="white">
                        <a:lumMod val="75000"/>
                      </a:prstClr>
                    </a:solidFill>
                  </a:ln>
                  <a:solidFill>
                    <a:srgbClr val="66FF33"/>
                  </a:solidFill>
                  <a:effectLst/>
                  <a:uLnTx/>
                  <a:uFillTx/>
                  <a:latin typeface="Calibri"/>
                  <a:ea typeface="ＭＳ Ｐゴシック" panose="020B0600070205080204" pitchFamily="50" charset="-128"/>
                  <a:cs typeface="+mn-cs"/>
                </a:rPr>
                <a:t>4 kbps</a:t>
              </a:r>
              <a:endParaRPr kumimoji="1" lang="ja-JP" altLang="en-US" sz="1800" b="1" i="0" u="none" strike="noStrike" kern="1200" cap="none" spc="0" normalizeH="0" baseline="0" noProof="0" dirty="0">
                <a:ln>
                  <a:solidFill>
                    <a:prstClr val="white">
                      <a:lumMod val="75000"/>
                    </a:prstClr>
                  </a:solidFill>
                </a:ln>
                <a:solidFill>
                  <a:srgbClr val="66FF33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40" name="テキスト ボックス 39">
              <a:extLst>
                <a:ext uri="{FF2B5EF4-FFF2-40B4-BE49-F238E27FC236}">
                  <a16:creationId xmlns:a16="http://schemas.microsoft.com/office/drawing/2014/main" id="{EBB75F05-C157-4BCF-AE89-DD9CCC8D1A0A}"/>
                </a:ext>
              </a:extLst>
            </p:cNvPr>
            <p:cNvSpPr txBox="1"/>
            <p:nvPr/>
          </p:nvSpPr>
          <p:spPr>
            <a:xfrm>
              <a:off x="2188955" y="2876338"/>
              <a:ext cx="1928157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ja-JP" sz="1800" b="1" i="0" u="none" strike="noStrike" kern="1200" cap="none" spc="0" normalizeH="0" baseline="0" noProof="0" dirty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Calibri"/>
                  <a:ea typeface="ＭＳ Ｐゴシック" panose="020B0600070205080204" pitchFamily="50" charset="-128"/>
                  <a:cs typeface="+mn-cs"/>
                </a:rPr>
                <a:t>Closest approach 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ja-JP" sz="1800" b="1" i="0" u="none" strike="noStrike" kern="1200" cap="none" spc="0" normalizeH="0" baseline="0" noProof="0" dirty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Calibri"/>
                  <a:ea typeface="ＭＳ Ｐゴシック" panose="020B0600070205080204" pitchFamily="50" charset="-128"/>
                  <a:cs typeface="+mn-cs"/>
                </a:rPr>
                <a:t>09:44:22 UTC</a:t>
              </a:r>
              <a:endParaRPr kumimoji="1" lang="ja-JP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46" name="テキスト ボックス 45">
              <a:extLst>
                <a:ext uri="{FF2B5EF4-FFF2-40B4-BE49-F238E27FC236}">
                  <a16:creationId xmlns:a16="http://schemas.microsoft.com/office/drawing/2014/main" id="{3405948A-5B96-421B-ADED-3C2C0FB5153F}"/>
                </a:ext>
              </a:extLst>
            </p:cNvPr>
            <p:cNvSpPr txBox="1"/>
            <p:nvPr/>
          </p:nvSpPr>
          <p:spPr>
            <a:xfrm>
              <a:off x="3125027" y="4912027"/>
              <a:ext cx="59984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ja-JP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92D050"/>
                  </a:solidFill>
                  <a:effectLst/>
                  <a:uLnTx/>
                  <a:uFillTx/>
                  <a:latin typeface="Calibri"/>
                  <a:ea typeface="ＭＳ Ｐゴシック" panose="020B0600070205080204" pitchFamily="50" charset="-128"/>
                  <a:cs typeface="+mn-cs"/>
                </a:rPr>
                <a:t>07:58</a:t>
              </a:r>
              <a:endParaRPr kumimoji="1" lang="ja-JP" alt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47" name="テキスト ボックス 46">
              <a:extLst>
                <a:ext uri="{FF2B5EF4-FFF2-40B4-BE49-F238E27FC236}">
                  <a16:creationId xmlns:a16="http://schemas.microsoft.com/office/drawing/2014/main" id="{4DDC522D-0AE7-4BF4-85A7-7368FF0877EF}"/>
                </a:ext>
              </a:extLst>
            </p:cNvPr>
            <p:cNvSpPr txBox="1"/>
            <p:nvPr/>
          </p:nvSpPr>
          <p:spPr>
            <a:xfrm>
              <a:off x="2154547" y="4045057"/>
              <a:ext cx="59984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ja-JP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Calibri"/>
                  <a:ea typeface="ＭＳ Ｐゴシック" panose="020B0600070205080204" pitchFamily="50" charset="-128"/>
                  <a:cs typeface="+mn-cs"/>
                </a:rPr>
                <a:t>08:56</a:t>
              </a:r>
              <a:endParaRPr kumimoji="1" lang="ja-JP" alt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endParaRPr>
            </a:p>
          </p:txBody>
        </p:sp>
      </p:grpSp>
      <p:grpSp>
        <p:nvGrpSpPr>
          <p:cNvPr id="24" name="グループ化 23">
            <a:extLst>
              <a:ext uri="{FF2B5EF4-FFF2-40B4-BE49-F238E27FC236}">
                <a16:creationId xmlns:a16="http://schemas.microsoft.com/office/drawing/2014/main" id="{A64C814B-E1FC-4012-867B-76DFFB950CED}"/>
              </a:ext>
            </a:extLst>
          </p:cNvPr>
          <p:cNvGrpSpPr/>
          <p:nvPr/>
        </p:nvGrpSpPr>
        <p:grpSpPr>
          <a:xfrm>
            <a:off x="6103059" y="822298"/>
            <a:ext cx="5977375" cy="5775054"/>
            <a:chOff x="6103059" y="822298"/>
            <a:chExt cx="5977375" cy="5775054"/>
          </a:xfrm>
        </p:grpSpPr>
        <p:pic>
          <p:nvPicPr>
            <p:cNvPr id="7" name="図 6" descr="グラフ, 折れ線グラフ&#10;&#10;自動的に生成された説明">
              <a:extLst>
                <a:ext uri="{FF2B5EF4-FFF2-40B4-BE49-F238E27FC236}">
                  <a16:creationId xmlns:a16="http://schemas.microsoft.com/office/drawing/2014/main" id="{C37780BA-4474-45BB-AAA4-F0BD16C66CB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0137" t="10113" r="21994" b="4335"/>
            <a:stretch/>
          </p:blipFill>
          <p:spPr>
            <a:xfrm>
              <a:off x="6103059" y="822298"/>
              <a:ext cx="5977375" cy="5775054"/>
            </a:xfrm>
            <a:prstGeom prst="rect">
              <a:avLst/>
            </a:prstGeom>
          </p:spPr>
        </p:pic>
        <p:cxnSp>
          <p:nvCxnSpPr>
            <p:cNvPr id="49" name="直線コネクタ 48">
              <a:extLst>
                <a:ext uri="{FF2B5EF4-FFF2-40B4-BE49-F238E27FC236}">
                  <a16:creationId xmlns:a16="http://schemas.microsoft.com/office/drawing/2014/main" id="{DEEFB740-222E-4788-B0B7-4D342074848F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6723292" y="3603277"/>
              <a:ext cx="1327484" cy="0"/>
            </a:xfrm>
            <a:prstGeom prst="line">
              <a:avLst/>
            </a:prstGeom>
            <a:ln w="76200">
              <a:solidFill>
                <a:srgbClr val="00B050">
                  <a:alpha val="69804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直線コネクタ 55">
              <a:extLst>
                <a:ext uri="{FF2B5EF4-FFF2-40B4-BE49-F238E27FC236}">
                  <a16:creationId xmlns:a16="http://schemas.microsoft.com/office/drawing/2014/main" id="{101AA429-7EBE-4251-964D-68069B60047B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8904313" y="3371980"/>
              <a:ext cx="864095" cy="114041"/>
            </a:xfrm>
            <a:prstGeom prst="line">
              <a:avLst/>
            </a:prstGeom>
            <a:ln w="57150">
              <a:solidFill>
                <a:srgbClr val="00FF00">
                  <a:alpha val="6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8" name="星: 5 pt 57">
              <a:extLst>
                <a:ext uri="{FF2B5EF4-FFF2-40B4-BE49-F238E27FC236}">
                  <a16:creationId xmlns:a16="http://schemas.microsoft.com/office/drawing/2014/main" id="{B75F0042-45A5-40E3-AF5E-2F44399A2413}"/>
                </a:ext>
              </a:extLst>
            </p:cNvPr>
            <p:cNvSpPr/>
            <p:nvPr/>
          </p:nvSpPr>
          <p:spPr>
            <a:xfrm flipV="1">
              <a:off x="10784832" y="3159324"/>
              <a:ext cx="155049" cy="155049"/>
            </a:xfrm>
            <a:prstGeom prst="star5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59" name="テキスト ボックス 58">
              <a:extLst>
                <a:ext uri="{FF2B5EF4-FFF2-40B4-BE49-F238E27FC236}">
                  <a16:creationId xmlns:a16="http://schemas.microsoft.com/office/drawing/2014/main" id="{AE93089C-37B0-46A4-9F0C-3962D17C2A84}"/>
                </a:ext>
              </a:extLst>
            </p:cNvPr>
            <p:cNvSpPr txBox="1"/>
            <p:nvPr/>
          </p:nvSpPr>
          <p:spPr>
            <a:xfrm>
              <a:off x="10532295" y="3230251"/>
              <a:ext cx="86985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ja-JP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  <a:latin typeface="Calibri"/>
                  <a:ea typeface="ＭＳ Ｐゴシック" panose="020B0600070205080204" pitchFamily="50" charset="-128"/>
                  <a:cs typeface="+mn-cs"/>
                </a:rPr>
                <a:t>WOL#4</a:t>
              </a:r>
            </a:p>
          </p:txBody>
        </p:sp>
        <p:sp>
          <p:nvSpPr>
            <p:cNvPr id="60" name="テキスト ボックス 59">
              <a:extLst>
                <a:ext uri="{FF2B5EF4-FFF2-40B4-BE49-F238E27FC236}">
                  <a16:creationId xmlns:a16="http://schemas.microsoft.com/office/drawing/2014/main" id="{A8486DE3-46E3-4341-90AE-A01F331F4C08}"/>
                </a:ext>
              </a:extLst>
            </p:cNvPr>
            <p:cNvSpPr txBox="1"/>
            <p:nvPr/>
          </p:nvSpPr>
          <p:spPr>
            <a:xfrm>
              <a:off x="8842457" y="3465593"/>
              <a:ext cx="164991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ja-JP" sz="1800" b="1" i="0" u="none" strike="noStrike" kern="1200" cap="none" spc="0" normalizeH="0" baseline="0" noProof="0" dirty="0">
                  <a:ln>
                    <a:solidFill>
                      <a:prstClr val="white">
                        <a:lumMod val="75000"/>
                      </a:prstClr>
                    </a:solidFill>
                  </a:ln>
                  <a:solidFill>
                    <a:srgbClr val="66FF33"/>
                  </a:solidFill>
                  <a:effectLst/>
                  <a:uLnTx/>
                  <a:uFillTx/>
                  <a:latin typeface="Calibri"/>
                  <a:ea typeface="ＭＳ Ｐゴシック" panose="020B0600070205080204" pitchFamily="50" charset="-128"/>
                  <a:cs typeface="+mn-cs"/>
                </a:rPr>
                <a:t>OBS w/o MSA</a:t>
              </a:r>
              <a:endParaRPr kumimoji="1" lang="ja-JP" altLang="en-US" sz="1800" b="1" i="0" u="none" strike="noStrike" kern="1200" cap="none" spc="0" normalizeH="0" baseline="0" noProof="0" dirty="0">
                <a:ln>
                  <a:solidFill>
                    <a:prstClr val="white">
                      <a:lumMod val="75000"/>
                    </a:prstClr>
                  </a:solidFill>
                </a:ln>
                <a:solidFill>
                  <a:srgbClr val="66FF33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61" name="テキスト ボックス 60">
              <a:extLst>
                <a:ext uri="{FF2B5EF4-FFF2-40B4-BE49-F238E27FC236}">
                  <a16:creationId xmlns:a16="http://schemas.microsoft.com/office/drawing/2014/main" id="{ED4F3E31-F6BD-49E4-9F1B-138690E3AA74}"/>
                </a:ext>
              </a:extLst>
            </p:cNvPr>
            <p:cNvSpPr txBox="1"/>
            <p:nvPr/>
          </p:nvSpPr>
          <p:spPr>
            <a:xfrm>
              <a:off x="6959337" y="3650259"/>
              <a:ext cx="97334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ja-JP" sz="1800" b="1" i="0" u="none" strike="noStrike" kern="1200" cap="none" spc="0" normalizeH="0" baseline="0" noProof="0" dirty="0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Calibri"/>
                  <a:ea typeface="ＭＳ Ｐゴシック" panose="020B0600070205080204" pitchFamily="50" charset="-128"/>
                  <a:cs typeface="+mn-cs"/>
                </a:rPr>
                <a:t>Full OBS</a:t>
              </a:r>
              <a:endParaRPr kumimoji="1" lang="ja-JP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endParaRPr>
            </a:p>
          </p:txBody>
        </p:sp>
        <p:cxnSp>
          <p:nvCxnSpPr>
            <p:cNvPr id="34" name="直線コネクタ 33">
              <a:extLst>
                <a:ext uri="{FF2B5EF4-FFF2-40B4-BE49-F238E27FC236}">
                  <a16:creationId xmlns:a16="http://schemas.microsoft.com/office/drawing/2014/main" id="{64BEB140-B6BD-43CF-9DFF-2D70596C49C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8018729" y="3486020"/>
              <a:ext cx="885583" cy="113563"/>
            </a:xfrm>
            <a:prstGeom prst="line">
              <a:avLst/>
            </a:prstGeom>
            <a:ln w="76200">
              <a:solidFill>
                <a:srgbClr val="00B050">
                  <a:alpha val="69804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3BF2510C-DF62-4673-ADC6-53E3100EA5E4}"/>
              </a:ext>
            </a:extLst>
          </p:cNvPr>
          <p:cNvSpPr txBox="1"/>
          <p:nvPr/>
        </p:nvSpPr>
        <p:spPr>
          <a:xfrm>
            <a:off x="784862" y="961627"/>
            <a:ext cx="4951098" cy="1477328"/>
          </a:xfrm>
          <a:prstGeom prst="rect">
            <a:avLst/>
          </a:prstGeom>
          <a:solidFill>
            <a:srgbClr val="FFFFFF">
              <a:alpha val="69804"/>
            </a:srgbClr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-Full observation will start BEFORE in-bound magnetopause crossing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 -&gt; </a:t>
            </a:r>
            <a:r>
              <a:rPr kumimoji="1" lang="en-US" altLang="ja-JP" sz="18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Boundary crossing detections w/o data gap!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-Similar trajectory to MSB#1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 -&gt; </a:t>
            </a:r>
            <a:r>
              <a:rPr kumimoji="1" lang="en-US" altLang="ja-JP" sz="18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Best chance to comparison between #1 and #2!</a:t>
            </a:r>
            <a:endParaRPr kumimoji="1" lang="ja-JP" altLang="en-US" sz="18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78612513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テーマ">
  <a:themeElements>
    <a:clrScheme name="アース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315</Words>
  <Application>Microsoft Office PowerPoint</Application>
  <PresentationFormat>ワイド画面</PresentationFormat>
  <Paragraphs>64</Paragraphs>
  <Slides>2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ＭＳ Ｐゴシック</vt:lpstr>
      <vt:lpstr>游ゴシック</vt:lpstr>
      <vt:lpstr>Arial</vt:lpstr>
      <vt:lpstr>Calibri</vt:lpstr>
      <vt:lpstr>1_Office テーマ</vt:lpstr>
      <vt:lpstr>2nd Mercury flyby observation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2nd Mercury flyby observation</dc:title>
  <dc:creator>村上　豪</dc:creator>
  <cp:lastModifiedBy>村上　豪</cp:lastModifiedBy>
  <cp:revision>1</cp:revision>
  <dcterms:created xsi:type="dcterms:W3CDTF">2022-06-20T05:50:48Z</dcterms:created>
  <dcterms:modified xsi:type="dcterms:W3CDTF">2022-06-20T05:51:04Z</dcterms:modified>
</cp:coreProperties>
</file>